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8" r:id="rId4"/>
    <p:sldId id="263" r:id="rId5"/>
    <p:sldId id="266" r:id="rId6"/>
    <p:sldId id="265" r:id="rId7"/>
    <p:sldId id="278" r:id="rId8"/>
    <p:sldId id="272" r:id="rId9"/>
    <p:sldId id="275" r:id="rId10"/>
    <p:sldId id="277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83" autoAdjust="0"/>
    <p:restoredTop sz="94624" autoAdjust="0"/>
  </p:normalViewPr>
  <p:slideViewPr>
    <p:cSldViewPr snapToGrid="0">
      <p:cViewPr varScale="1">
        <p:scale>
          <a:sx n="79" d="100"/>
          <a:sy n="79" d="100"/>
        </p:scale>
        <p:origin x="-26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advClick="0" advTm="9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advClick="0" advTm="9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advClick="0" advTm="900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audio" Target="file:///C:\Users\kacpe_000\Desktop\Muzykoterapia%20Leczenie%20Stresu%20Leczenie%20Bezsenno&#347;ci%20T&#322;o%20Muzyczne%20Wyciszenie%20Relaks%20(1)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audio2.wav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audio3.wav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4.wav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5.wav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6.wav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8.wav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5232263" y="2427516"/>
            <a:ext cx="6019800" cy="1143000"/>
          </a:xfrm>
        </p:spPr>
        <p:txBody>
          <a:bodyPr>
            <a:normAutofit fontScale="90000"/>
          </a:bodyPr>
          <a:lstStyle/>
          <a:p>
            <a:r>
              <a:rPr lang="pl-PL" sz="6000" dirty="0" smtClean="0">
                <a:solidFill>
                  <a:schemeClr val="bg1"/>
                </a:solidFill>
                <a:latin typeface="Algerian" pitchFamily="82" charset="0"/>
              </a:rPr>
              <a:t>Stanisław Staszic – patronem naszej szkoły.</a:t>
            </a:r>
            <a:endParaRPr lang="pl-PL" sz="6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8" name="Symbol zastępczy tekstu 7"/>
          <p:cNvSpPr>
            <a:spLocks noGrp="1"/>
          </p:cNvSpPr>
          <p:nvPr>
            <p:ph type="body" sz="half" idx="2"/>
          </p:nvPr>
        </p:nvSpPr>
        <p:spPr>
          <a:xfrm>
            <a:off x="5036321" y="4070289"/>
            <a:ext cx="6021388" cy="2048933"/>
          </a:xfrm>
        </p:spPr>
        <p:txBody>
          <a:bodyPr>
            <a:normAutofit lnSpcReduction="10000"/>
          </a:bodyPr>
          <a:lstStyle/>
          <a:p>
            <a:r>
              <a:rPr lang="pl-PL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Prezentację wykonała:</a:t>
            </a:r>
          </a:p>
          <a:p>
            <a:r>
              <a:rPr lang="pl-PL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Weronika Jankowska</a:t>
            </a:r>
          </a:p>
          <a:p>
            <a:r>
              <a:rPr lang="pl-PL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Klasa 2TE</a:t>
            </a:r>
            <a:endParaRPr lang="pl-PL" sz="3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Znalezione obrazy dla zapytania StanisÅaw staszic zdjÄci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 l="6059" r="6059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0" name="Muzykoterapia Leczenie Stresu Leczenie Bezsenności Tło Muzyczne Wyciszenie Relaks (1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378823" y="232954"/>
            <a:ext cx="304800" cy="304800"/>
          </a:xfrm>
          <a:prstGeom prst="rect">
            <a:avLst/>
          </a:prstGeom>
        </p:spPr>
      </p:pic>
      <p:pic>
        <p:nvPicPr>
          <p:cNvPr id="13" name="~PP1681.WAV">
            <a:hlinkClick r:id="" action="ppaction://media"/>
          </p:cNvPr>
          <p:cNvPicPr>
            <a:picLocks noRot="1" noChangeAspect="1"/>
          </p:cNvPicPr>
          <p:nvPr>
            <a:wavAudioFile r:embed="rId3" name="~PP1681.WAV"/>
          </p:nvPr>
        </p:nvPicPr>
        <p:blipFill>
          <a:blip r:embed="rId7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292847101"/>
      </p:ext>
    </p:extLst>
  </p:cSld>
  <p:clrMapOvr>
    <a:masterClrMapping/>
  </p:clrMapOvr>
  <p:transition advClick="0" advTm="133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 isNarration="1"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22812" y="-1149928"/>
            <a:ext cx="6019800" cy="2715491"/>
          </a:xfrm>
        </p:spPr>
        <p:txBody>
          <a:bodyPr/>
          <a:lstStyle/>
          <a:p>
            <a:r>
              <a:rPr lang="pl-PL" dirty="0" smtClean="0">
                <a:latin typeface="Algerian" pitchFamily="82" charset="0"/>
              </a:rPr>
              <a:t>Śmierć Stanisława Staszica </a:t>
            </a:r>
            <a:endParaRPr lang="pl-PL" dirty="0">
              <a:latin typeface="Algerian" pitchFamily="82" charset="0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sz="2800" b="1" kern="0" dirty="0" smtClean="0">
                <a:solidFill>
                  <a:srgbClr val="000000"/>
                </a:solidFill>
                <a:latin typeface="Comic Sans MS" pitchFamily="66" charset="0"/>
              </a:rPr>
              <a:t>Zmarł 20 stycznia 1826 roku na udar mózgu. Jego grób znajduje się przy kościele klasztornym Ojców Kamedułów na Bielanach.</a:t>
            </a:r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44" y="848448"/>
            <a:ext cx="3562350" cy="46799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~PP2463.WAV">
            <a:hlinkClick r:id="" action="ppaction://media"/>
          </p:cNvPr>
          <p:cNvPicPr>
            <a:picLocks noRot="1" noChangeAspect="1"/>
          </p:cNvPicPr>
          <p:nvPr>
            <a:wavAudioFile r:embed="rId1" name="~PP2463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8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349034" y="-927463"/>
            <a:ext cx="8534401" cy="2433274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chemeClr val="bg1"/>
                </a:solidFill>
                <a:latin typeface="Algerian" pitchFamily="82" charset="0"/>
              </a:rPr>
              <a:t>Bibliografia</a:t>
            </a:r>
            <a:endParaRPr lang="pl-PL" sz="60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1150" y="1946366"/>
            <a:ext cx="8534400" cy="4376056"/>
          </a:xfrm>
        </p:spPr>
        <p:txBody>
          <a:bodyPr>
            <a:normAutofit fontScale="92500" lnSpcReduction="10000"/>
          </a:bodyPr>
          <a:lstStyle/>
          <a:p>
            <a:r>
              <a:rPr lang="pl-PL" sz="2000" b="1" dirty="0" err="1" smtClean="0">
                <a:solidFill>
                  <a:schemeClr val="bg1"/>
                </a:solidFill>
              </a:rPr>
              <a:t>zspbialobrzegi.edu.pl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pl.wikiquote.org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www.google.com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staszic.pila.pl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www.eduteka.pl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www.biblionetka.pl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pl.wikisource.org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zst.nowotarski.edu.pl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pl.wikipedia.org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www.polskieradio.pl</a:t>
            </a:r>
            <a:endParaRPr lang="pl-PL" sz="2000" b="1" dirty="0" smtClean="0">
              <a:solidFill>
                <a:schemeClr val="bg1"/>
              </a:solidFill>
            </a:endParaRPr>
          </a:p>
          <a:p>
            <a:r>
              <a:rPr lang="pl-PL" sz="2000" b="1" dirty="0" err="1" smtClean="0">
                <a:solidFill>
                  <a:schemeClr val="bg1"/>
                </a:solidFill>
              </a:rPr>
              <a:t>szkolnictwo.pl</a:t>
            </a:r>
            <a:endParaRPr lang="pl-PL" sz="2000" b="1" dirty="0" smtClean="0">
              <a:solidFill>
                <a:schemeClr val="bg1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32770" name="Picture 2" descr="Znalezione obrazy dla zapytania stanisÅaw stasz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1425" y="2037804"/>
            <a:ext cx="3632655" cy="4062549"/>
          </a:xfrm>
          <a:prstGeom prst="rect">
            <a:avLst/>
          </a:prstGeom>
          <a:noFill/>
        </p:spPr>
      </p:pic>
      <p:pic>
        <p:nvPicPr>
          <p:cNvPr id="8" name="~PP2441.WAV">
            <a:hlinkClick r:id="" action="ppaction://media"/>
          </p:cNvPr>
          <p:cNvPicPr>
            <a:picLocks noRot="1" noChangeAspect="1"/>
          </p:cNvPicPr>
          <p:nvPr>
            <a:wavAudioFile r:embed="rId1" name="~PP2441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2208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21087" y="0"/>
            <a:ext cx="6361612" cy="13716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ŻYCIORYS-STANISŁAWA STASZICA</a:t>
            </a:r>
            <a:br>
              <a:rPr lang="pl-PL" dirty="0" smtClean="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473337" y="1358537"/>
            <a:ext cx="6244045" cy="4728755"/>
          </a:xfrm>
        </p:spPr>
        <p:txBody>
          <a:bodyPr>
            <a:normAutofit lnSpcReduction="10000"/>
          </a:bodyPr>
          <a:lstStyle/>
          <a:p>
            <a:r>
              <a:rPr lang="pl-PL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Pochodził z rodziny mieszczańskiej. Urodził się w Pile w 1755 roku, jako syn burmistrza. Został księdzem, gdyż to była jedna z niewielu dróg dla mieszczanina, która dawała szansę zdobycia znaczenia w życiu publicznym. Na studiach w Lipsku i Paryżu otrzymał wykształcenie przyrodnicze. Po powrocie do kraju został nauczycielem dzieci Andrzeja Zamoyskiego. Zajmował się badaniem Karpat. Był członkiem, a później prezesem Towarzystwa Przyjaciół Nauk. Położył duże zasługi na polu rozwoju szkolnictwa i górnictwa w Polsce.</a:t>
            </a:r>
            <a:endParaRPr lang="pl-PL" sz="2400" b="1" dirty="0"/>
          </a:p>
        </p:txBody>
      </p:sp>
      <p:pic>
        <p:nvPicPr>
          <p:cNvPr id="7" name="Picture 3" descr="Obraz1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7778" y="1272599"/>
            <a:ext cx="4763165" cy="4344007"/>
          </a:xfrm>
          <a:prstGeom prst="rect">
            <a:avLst/>
          </a:prstGeom>
          <a:noFill/>
        </p:spPr>
      </p:pic>
      <p:sp>
        <p:nvSpPr>
          <p:cNvPr id="11" name="Strzałka w dół 10"/>
          <p:cNvSpPr/>
          <p:nvPr/>
        </p:nvSpPr>
        <p:spPr>
          <a:xfrm>
            <a:off x="1619793" y="666206"/>
            <a:ext cx="300446" cy="1528354"/>
          </a:xfrm>
          <a:prstGeom prst="downArrow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836023" y="2220686"/>
            <a:ext cx="770709" cy="369332"/>
          </a:xfrm>
          <a:prstGeom prst="rect">
            <a:avLst/>
          </a:prstGeom>
          <a:noFill/>
          <a:ln>
            <a:solidFill>
              <a:schemeClr val="tx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Piła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3" name="~PP3922.WAV">
            <a:hlinkClick r:id="" action="ppaction://media"/>
          </p:cNvPr>
          <p:cNvPicPr>
            <a:picLocks noRot="1" noChangeAspect="1"/>
          </p:cNvPicPr>
          <p:nvPr>
            <a:wavAudioFile r:embed="rId2" name="~PP3922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472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92629" y="232955"/>
            <a:ext cx="6019800" cy="1143000"/>
          </a:xfrm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</a:rPr>
              <a:t>Ojciec Geologii polskiej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722811" y="1188720"/>
            <a:ext cx="6942319" cy="5225143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Staszic uwielbiał zdobywać nowe szlaki w ciągu miesiąca zdobył całe Tatry: Zachodnie, 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Wysokie     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Bielskie, gdzie wszedł na najwyższe szczyty. Wiele razy podejmował cenne inicjatywy gospodarcze w zakresie budowy hut. Dokonał opisania kopalni srebra w Olkuszu, przeprowadził  na szeroką skalę badania geologiczne 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w </a:t>
            </a:r>
            <a:r>
              <a:rPr lang="pl-PL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okolicach Kielc, w Tatrach i na Podhalu oraz zgromadził materiały do swego pionierskiego dzieła</a:t>
            </a:r>
            <a:endParaRPr lang="pl-PL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Znalezione obrazy dla zapytania tatry stasz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l="10738" r="10738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7" name="~PP2870.WAV">
            <a:hlinkClick r:id="" action="ppaction://media"/>
          </p:cNvPr>
          <p:cNvPicPr>
            <a:picLocks noRot="1" noChangeAspect="1"/>
          </p:cNvPicPr>
          <p:nvPr>
            <a:wavAudioFile r:embed="rId2" name="~PP2870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3573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1674" y="-574765"/>
            <a:ext cx="8534401" cy="2281600"/>
          </a:xfrm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>Najważniejsze dzieła Literackie</a:t>
            </a:r>
            <a:br>
              <a:rPr lang="pl-PL" dirty="0" smtClean="0">
                <a:solidFill>
                  <a:schemeClr val="bg1"/>
                </a:solidFill>
                <a:latin typeface="Algerian" pitchFamily="82" charset="0"/>
              </a:rPr>
            </a:br>
            <a:r>
              <a:rPr lang="pl-PL" dirty="0" smtClean="0">
                <a:solidFill>
                  <a:schemeClr val="bg1"/>
                </a:solidFill>
                <a:latin typeface="Algerian" pitchFamily="82" charset="0"/>
              </a:rPr>
              <a:t>                  Naszego patrona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0446" y="2066109"/>
            <a:ext cx="8534400" cy="1498600"/>
          </a:xfrm>
        </p:spPr>
        <p:txBody>
          <a:bodyPr>
            <a:normAutofit fontScale="25000" lnSpcReduction="20000"/>
          </a:bodyPr>
          <a:lstStyle/>
          <a:p>
            <a:r>
              <a:rPr lang="pl-PL" sz="2800" dirty="0" smtClean="0">
                <a:latin typeface="Comic Sans MS" pitchFamily="66" charset="0"/>
              </a:rPr>
              <a:t> </a:t>
            </a:r>
            <a:r>
              <a:rPr lang="pl-PL" sz="60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pl-PL" sz="6600" dirty="0" smtClean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pl-PL" sz="11200" dirty="0" smtClean="0">
                <a:solidFill>
                  <a:schemeClr val="bg1"/>
                </a:solidFill>
                <a:latin typeface="Comic Sans MS" pitchFamily="66" charset="0"/>
              </a:rPr>
              <a:t>Uwagi nad życiem Jana Zamojskiego" – 1787</a:t>
            </a:r>
          </a:p>
          <a:p>
            <a:pPr fontAlgn="base"/>
            <a:r>
              <a:rPr lang="pl-PL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Przedstawia aktualne problemy państwa. Jest wyrazem troski o losy zagrożonej utratą wolności Rzeczpospolitej.</a:t>
            </a:r>
          </a:p>
          <a:p>
            <a:pPr fontAlgn="base"/>
            <a:r>
              <a:rPr lang="pl-PL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Autor przedstawił istotne dla Polski problemy i zaproponował program społeczno-polityczny reformy państwa.                               Do najważniejszych postulatów Staszica należą:</a:t>
            </a:r>
          </a:p>
          <a:p>
            <a:pPr fontAlgn="base"/>
            <a:r>
              <a:rPr lang="pl-PL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zniesienie </a:t>
            </a:r>
            <a:r>
              <a:rPr lang="pl-PL" sz="9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liberum veto</a:t>
            </a:r>
            <a:endParaRPr lang="pl-PL" sz="9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pl-PL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wzmocnienie władzy poprzez likwidację wolnej elekcji                   i ustanowienie tronu dziedzicznego</a:t>
            </a:r>
          </a:p>
          <a:p>
            <a:pPr fontAlgn="base"/>
            <a:r>
              <a:rPr lang="pl-PL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wprowadzenie do sejmu także przedstawicieli mieszczaństwa</a:t>
            </a:r>
          </a:p>
          <a:p>
            <a:pPr fontAlgn="base"/>
            <a:r>
              <a:rPr lang="pl-PL" sz="9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poprawę sytuacji chłopów</a:t>
            </a:r>
          </a:p>
          <a:p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22530" name="Picture 2" descr="Znalezione obrazy dla zapytania uwagi nad Å¼yciem jana zamoyskie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16159" y="1789611"/>
            <a:ext cx="3375841" cy="4585063"/>
          </a:xfrm>
          <a:prstGeom prst="rect">
            <a:avLst/>
          </a:prstGeom>
          <a:noFill/>
        </p:spPr>
      </p:pic>
      <p:pic>
        <p:nvPicPr>
          <p:cNvPr id="8" name="~PP1640.WAV">
            <a:hlinkClick r:id="" action="ppaction://media"/>
          </p:cNvPr>
          <p:cNvPicPr>
            <a:picLocks noRot="1" noChangeAspect="1"/>
          </p:cNvPicPr>
          <p:nvPr>
            <a:wavAudioFile r:embed="rId2" name="~PP1640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4785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11674" y="-470263"/>
            <a:ext cx="8534401" cy="2281600"/>
          </a:xfrm>
        </p:spPr>
        <p:txBody>
          <a:bodyPr/>
          <a:lstStyle/>
          <a:p>
            <a:r>
              <a:rPr lang="pl-PL" sz="5400" dirty="0" smtClean="0">
                <a:solidFill>
                  <a:schemeClr val="bg1"/>
                </a:solidFill>
                <a:latin typeface="Algerian" pitchFamily="82" charset="0"/>
              </a:rPr>
              <a:t>„Ród ludzki" - 1819-1820</a:t>
            </a: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2170611"/>
            <a:ext cx="7628709" cy="3354978"/>
          </a:xfrm>
        </p:spPr>
        <p:txBody>
          <a:bodyPr>
            <a:normAutofit/>
          </a:bodyPr>
          <a:lstStyle/>
          <a:p>
            <a:r>
              <a:rPr lang="pl-PL" dirty="0" smtClean="0"/>
              <a:t> </a:t>
            </a:r>
            <a:r>
              <a:rPr lang="pl-PL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Autor przytacza, omawia i analizuje główne dzieła historyczne i religijne, które wytyczyły drogi ludzkości, określiły ludziom na setki lat prawa i zasady moralne, stały się święte, niepodważalne, których rozum ludzki nie śmiał tknąć</a:t>
            </a:r>
            <a:endParaRPr lang="pl-PL" sz="3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Znalezione obrazy dla zapytania âRÃ³d ludzki&quot; O czym jes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81406" y="1658983"/>
            <a:ext cx="3872230" cy="5199017"/>
          </a:xfrm>
          <a:prstGeom prst="rect">
            <a:avLst/>
          </a:prstGeom>
          <a:noFill/>
        </p:spPr>
      </p:pic>
      <p:pic>
        <p:nvPicPr>
          <p:cNvPr id="8" name="~PP3767.WAV">
            <a:hlinkClick r:id="" action="ppaction://media"/>
          </p:cNvPr>
          <p:cNvPicPr>
            <a:picLocks noRot="1" noChangeAspect="1"/>
          </p:cNvPicPr>
          <p:nvPr>
            <a:wavAudioFile r:embed="rId2" name="~PP3767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6638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81046" y="-966652"/>
            <a:ext cx="8534401" cy="22816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  <a:latin typeface="Algerian" pitchFamily="82" charset="0"/>
              </a:rPr>
              <a:t>"Przestrogi dla Polski" - 1790</a:t>
            </a:r>
            <a:endParaRPr lang="pl-PL" sz="40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74761" y="2614749"/>
            <a:ext cx="8534400" cy="1498600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Utwór jest próbą przekonania szlachty                                o konieczności zreformowania kraju. Staszic analizuje aktualną sytuację polityczną w Polsce   i wysuwa praktyczne wnioski dotyczące sposobów uratowania niepodległości.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pic>
        <p:nvPicPr>
          <p:cNvPr id="24578" name="Picture 2" descr="Znalezione obrazy dla zapytania &quot;Przestrogi dla Polski&quot; - 17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881738" y="1698171"/>
            <a:ext cx="3056707" cy="4689565"/>
          </a:xfrm>
          <a:prstGeom prst="rect">
            <a:avLst/>
          </a:prstGeom>
          <a:noFill/>
        </p:spPr>
      </p:pic>
      <p:pic>
        <p:nvPicPr>
          <p:cNvPr id="8" name="~PP3207.WAV">
            <a:hlinkClick r:id="" action="ppaction://media"/>
          </p:cNvPr>
          <p:cNvPicPr>
            <a:picLocks noRot="1" noChangeAspect="1"/>
          </p:cNvPicPr>
          <p:nvPr>
            <a:wavAudioFile r:embed="rId2" name="~PP3207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2394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558" y="1988127"/>
            <a:ext cx="3657600" cy="1371600"/>
          </a:xfrm>
        </p:spPr>
        <p:txBody>
          <a:bodyPr>
            <a:noAutofit/>
          </a:bodyPr>
          <a:lstStyle/>
          <a:p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Stanisław Staszic </a:t>
            </a:r>
            <a:br>
              <a:rPr lang="pl-PL" sz="4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w historii naszej </a:t>
            </a:r>
            <a:br>
              <a:rPr lang="pl-PL" sz="4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</a:br>
            <a:r>
              <a:rPr lang="pl-PL" sz="40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szkoły</a:t>
            </a:r>
            <a:endParaRPr lang="pl-PL" sz="4000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29594" y="3816926"/>
            <a:ext cx="4899170" cy="2091267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tx2">
                    <a:lumMod val="10000"/>
                  </a:schemeClr>
                </a:solidFill>
                <a:latin typeface="tahoma"/>
              </a:rPr>
              <a:t>1.09.1976 – rok powstania szkoły</a:t>
            </a:r>
          </a:p>
          <a:p>
            <a:r>
              <a:rPr lang="pl-PL" sz="2800" b="1" dirty="0" smtClean="0">
                <a:solidFill>
                  <a:schemeClr val="tx2">
                    <a:lumMod val="10000"/>
                  </a:schemeClr>
                </a:solidFill>
                <a:latin typeface="tahoma"/>
              </a:rPr>
              <a:t>6 listopada 2009r-  nadanie szkoły imienia Stanisława Staszica </a:t>
            </a:r>
            <a:endParaRPr lang="pl-PL" sz="2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Znalezione obrazy dla zapytania zsp biaÅobrzeg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9465" y="924357"/>
            <a:ext cx="3848390" cy="4548099"/>
          </a:xfrm>
          <a:prstGeom prst="rect">
            <a:avLst/>
          </a:prstGeom>
          <a:noFill/>
        </p:spPr>
      </p:pic>
      <p:pic>
        <p:nvPicPr>
          <p:cNvPr id="8" name="~PP3385.WAV">
            <a:hlinkClick r:id="" action="ppaction://media"/>
          </p:cNvPr>
          <p:cNvPicPr>
            <a:picLocks noRot="1" noChangeAspect="1"/>
          </p:cNvPicPr>
          <p:nvPr>
            <a:wavAudioFile r:embed="rId1" name="~PP3385.WAV"/>
          </p:nvPr>
        </p:nvPicPr>
        <p:blipFill>
          <a:blip r:embed="rId4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6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2325" y="4539583"/>
            <a:ext cx="11333617" cy="1507067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bg1"/>
                </a:solidFill>
              </a:rPr>
              <a:t>Ciekawostką jest, że postać Stanisława </a:t>
            </a:r>
            <a:r>
              <a:rPr lang="pl-PL" sz="2800" b="1" dirty="0" err="1" smtClean="0">
                <a:solidFill>
                  <a:schemeClr val="bg1"/>
                </a:solidFill>
              </a:rPr>
              <a:t>staszica</a:t>
            </a:r>
            <a:r>
              <a:rPr lang="pl-PL" sz="2800" b="1" dirty="0" smtClean="0">
                <a:solidFill>
                  <a:schemeClr val="bg1"/>
                </a:solidFill>
              </a:rPr>
              <a:t> została umieszczona  na banknocie </a:t>
            </a:r>
            <a:r>
              <a:rPr lang="pl-PL" sz="2800" b="1" dirty="0" smtClean="0">
                <a:solidFill>
                  <a:schemeClr val="bg1"/>
                </a:solidFill>
                <a:latin typeface="Comic Sans MS" pitchFamily="66" charset="0"/>
              </a:rPr>
              <a:t>50000 tys. w 1989 roku.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banknot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468880" y="552926"/>
            <a:ext cx="5865223" cy="3514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~PP3816.WAV">
            <a:hlinkClick r:id="" action="ppaction://media"/>
          </p:cNvPr>
          <p:cNvPicPr>
            <a:picLocks noRot="1" noChangeAspect="1"/>
          </p:cNvPicPr>
          <p:nvPr>
            <a:wavAudioFile r:embed="rId2" name="~PP3816.WAV"/>
          </p:nvPr>
        </p:nvPicPr>
        <p:blipFill>
          <a:blip r:embed="rId5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2648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1192" y="0"/>
            <a:ext cx="10856625" cy="2281600"/>
          </a:xfrm>
        </p:spPr>
        <p:txBody>
          <a:bodyPr>
            <a:noAutofit/>
          </a:bodyPr>
          <a:lstStyle/>
          <a:p>
            <a:r>
              <a:rPr lang="pl-PL" sz="4800" dirty="0" smtClean="0">
                <a:solidFill>
                  <a:schemeClr val="tx2">
                    <a:lumMod val="10000"/>
                  </a:schemeClr>
                </a:solidFill>
                <a:latin typeface="Algerian" pitchFamily="82" charset="0"/>
              </a:rPr>
              <a:t>Ważne cytaty naszego patrona. Godne do zapamiętania !!!</a:t>
            </a:r>
            <a:endParaRPr lang="pl-PL" sz="4800" dirty="0">
              <a:solidFill>
                <a:schemeClr val="tx2">
                  <a:lumMod val="1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-457200" y="2597727"/>
            <a:ext cx="12649200" cy="1498600"/>
          </a:xfrm>
        </p:spPr>
        <p:txBody>
          <a:bodyPr>
            <a:normAutofit fontScale="25000" lnSpcReduction="20000"/>
          </a:bodyPr>
          <a:lstStyle/>
          <a:p>
            <a:pPr lvl="2">
              <a:buFont typeface="Arial"/>
              <a:buChar char="•"/>
            </a:pPr>
            <a:r>
              <a:rPr lang="pl-PL" sz="9600" dirty="0" smtClean="0">
                <a:solidFill>
                  <a:srgbClr val="222222"/>
                </a:solidFill>
                <a:latin typeface="Algerian" pitchFamily="82" charset="0"/>
              </a:rPr>
              <a:t>,,Talent jest jak kawałek szlachetnego, ale surowego metalu: dopiero pilna praca go obrobi i wartość mu wielką nada.’’</a:t>
            </a:r>
          </a:p>
          <a:p>
            <a:pPr lvl="2">
              <a:buFont typeface="Arial"/>
              <a:buChar char="•"/>
            </a:pPr>
            <a:endParaRPr lang="pl-PL" sz="9600" dirty="0" smtClean="0">
              <a:solidFill>
                <a:srgbClr val="222222"/>
              </a:solidFill>
              <a:latin typeface="Algerian" pitchFamily="82" charset="0"/>
            </a:endParaRPr>
          </a:p>
          <a:p>
            <a:pPr lvl="2">
              <a:buFont typeface="Arial"/>
              <a:buChar char="•"/>
            </a:pPr>
            <a:endParaRPr lang="pl-PL" sz="9600" dirty="0" smtClean="0">
              <a:solidFill>
                <a:srgbClr val="222222"/>
              </a:solidFill>
              <a:latin typeface="Algerian" pitchFamily="82" charset="0"/>
            </a:endParaRPr>
          </a:p>
          <a:p>
            <a:pPr lvl="2">
              <a:buFont typeface="Arial"/>
              <a:buChar char="•"/>
            </a:pPr>
            <a:r>
              <a:rPr lang="pl-PL" sz="9600" dirty="0" smtClean="0">
                <a:solidFill>
                  <a:srgbClr val="222222"/>
                </a:solidFill>
                <a:latin typeface="Algerian" pitchFamily="82" charset="0"/>
              </a:rPr>
              <a:t>,,Pierwszym obowiązkiem człowieka jest pracować.</a:t>
            </a:r>
            <a:r>
              <a:rPr lang="pl-PL" sz="9600" dirty="0" smtClean="0">
                <a:latin typeface="Algerian" pitchFamily="82" charset="0"/>
              </a:rPr>
              <a:t/>
            </a:r>
            <a:br>
              <a:rPr lang="pl-PL" sz="9600" dirty="0" smtClean="0">
                <a:latin typeface="Algerian" pitchFamily="82" charset="0"/>
              </a:rPr>
            </a:br>
            <a:r>
              <a:rPr lang="pl-PL" sz="9600" dirty="0" smtClean="0">
                <a:solidFill>
                  <a:srgbClr val="222222"/>
                </a:solidFill>
                <a:latin typeface="Algerian" pitchFamily="82" charset="0"/>
              </a:rPr>
              <a:t>Tylko przez pracę staje się obywatelem użytecznym’’</a:t>
            </a:r>
          </a:p>
          <a:p>
            <a:endParaRPr lang="pl-PL" dirty="0"/>
          </a:p>
        </p:txBody>
      </p:sp>
      <p:pic>
        <p:nvPicPr>
          <p:cNvPr id="6" name="~PP2894.WAV">
            <a:hlinkClick r:id="" action="ppaction://media"/>
          </p:cNvPr>
          <p:cNvPicPr>
            <a:picLocks noRot="1" noChangeAspect="1"/>
          </p:cNvPicPr>
          <p:nvPr>
            <a:wavAudioFile r:embed="rId1" name="~PP2894.WAV"/>
          </p:nvPr>
        </p:nvPicPr>
        <p:blipFill>
          <a:blip r:embed="rId3"/>
          <a:stretch>
            <a:fillRect/>
          </a:stretch>
        </p:blipFill>
        <p:spPr>
          <a:xfrm>
            <a:off x="11680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76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289</TotalTime>
  <Words>281</Words>
  <Application>Microsoft Office PowerPoint</Application>
  <PresentationFormat>Niestandardowy</PresentationFormat>
  <Paragraphs>48</Paragraphs>
  <Slides>11</Slides>
  <Notes>0</Notes>
  <HiddenSlides>0</HiddenSlides>
  <MMClips>12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Slice</vt:lpstr>
      <vt:lpstr>Stanisław Staszic – patronem naszej szkoły.</vt:lpstr>
      <vt:lpstr> ŻYCIORYS-STANISŁAWA STASZICA </vt:lpstr>
      <vt:lpstr>Ojciec Geologii polskiej </vt:lpstr>
      <vt:lpstr>Najważniejsze dzieła Literackie                   Naszego patrona</vt:lpstr>
      <vt:lpstr>„Ród ludzki" - 1819-1820 </vt:lpstr>
      <vt:lpstr>"Przestrogi dla Polski" - 1790</vt:lpstr>
      <vt:lpstr>Stanisław Staszic  w historii naszej  szkoły</vt:lpstr>
      <vt:lpstr>Ciekawostką jest, że postać Stanisława staszica została umieszczona  na banknocie 50000 tys. w 1989 roku.</vt:lpstr>
      <vt:lpstr>Ważne cytaty naszego patrona. Godne do zapamiętania !!!</vt:lpstr>
      <vt:lpstr>Śmierć Stanisława Staszica 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kacpe_000</dc:creator>
  <cp:lastModifiedBy>kacper11322@wp.pl</cp:lastModifiedBy>
  <cp:revision>6</cp:revision>
  <dcterms:created xsi:type="dcterms:W3CDTF">2014-09-12T02:12:56Z</dcterms:created>
  <dcterms:modified xsi:type="dcterms:W3CDTF">2018-10-28T17:09:25Z</dcterms:modified>
</cp:coreProperties>
</file>