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3D2B72-C939-41C5-B76F-7BAD6C6CE7BA}" v="1284" dt="2020-04-19T14:39:12.074"/>
    <p1510:client id="{92F90D96-03B3-4B75-8A47-97552E7F7177}" v="97" dt="2020-04-19T15:58:27.608"/>
    <p1510:client id="{9DB22B7F-7891-4E66-AA61-BF555F2384D4}" v="350" dt="2020-04-19T15:41:04.428"/>
    <p1510:client id="{BF984FCD-CD69-4C99-85F6-603505B4A1D8}" v="493" dt="2020-04-19T13:11:42.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48E5A-A811-4E38-AAF6-DE09F4F119B9}"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FECDDB98-5CD5-403A-A2AA-541687E78BDC}">
      <dgm:prSet/>
      <dgm:spPr/>
      <dgm:t>
        <a:bodyPr/>
        <a:lstStyle/>
        <a:p>
          <a:r>
            <a:rPr lang="pl-PL" dirty="0"/>
            <a:t>-Przez 20 ostatnich lat życia Stanisław Staszic nie podejmował posługi o charakterze duszpasterskim i nie nosił również sutanny. </a:t>
          </a:r>
          <a:endParaRPr lang="en-US" dirty="0"/>
        </a:p>
      </dgm:t>
    </dgm:pt>
    <dgm:pt modelId="{01234858-15BE-4B70-91ED-9A0EA0A84229}" type="parTrans" cxnId="{6AEC7683-46CF-4C3D-AEDE-F123F1487067}">
      <dgm:prSet/>
      <dgm:spPr/>
      <dgm:t>
        <a:bodyPr/>
        <a:lstStyle/>
        <a:p>
          <a:endParaRPr lang="en-US"/>
        </a:p>
      </dgm:t>
    </dgm:pt>
    <dgm:pt modelId="{91FD5745-4304-4D05-AF26-A3610C3F385A}" type="sibTrans" cxnId="{6AEC7683-46CF-4C3D-AEDE-F123F1487067}">
      <dgm:prSet/>
      <dgm:spPr/>
      <dgm:t>
        <a:bodyPr/>
        <a:lstStyle/>
        <a:p>
          <a:endParaRPr lang="en-US"/>
        </a:p>
      </dgm:t>
    </dgm:pt>
    <dgm:pt modelId="{60F947F1-6CF3-4AC3-8314-E20A24470B55}">
      <dgm:prSet/>
      <dgm:spPr/>
      <dgm:t>
        <a:bodyPr/>
        <a:lstStyle/>
        <a:p>
          <a:r>
            <a:rPr lang="pl-PL"/>
            <a:t>-Był zapalonym propagatorem turystyki górskiej, bywając systematycznie w Tatrach i doceniając walory gór. </a:t>
          </a:r>
          <a:endParaRPr lang="en-US"/>
        </a:p>
      </dgm:t>
    </dgm:pt>
    <dgm:pt modelId="{11DD4834-F230-4100-B33A-2DE43936D79A}" type="parTrans" cxnId="{79A097DF-0606-4680-861B-F9C5C494BC59}">
      <dgm:prSet/>
      <dgm:spPr/>
      <dgm:t>
        <a:bodyPr/>
        <a:lstStyle/>
        <a:p>
          <a:endParaRPr lang="en-US"/>
        </a:p>
      </dgm:t>
    </dgm:pt>
    <dgm:pt modelId="{2DC2C4E6-AA8B-44A7-843B-362F1724C0A8}" type="sibTrans" cxnId="{79A097DF-0606-4680-861B-F9C5C494BC59}">
      <dgm:prSet/>
      <dgm:spPr/>
      <dgm:t>
        <a:bodyPr/>
        <a:lstStyle/>
        <a:p>
          <a:endParaRPr lang="en-US"/>
        </a:p>
      </dgm:t>
    </dgm:pt>
    <dgm:pt modelId="{D0DD490D-5106-4FC8-94FF-AB598AC847AE}">
      <dgm:prSet/>
      <dgm:spPr/>
      <dgm:t>
        <a:bodyPr/>
        <a:lstStyle/>
        <a:p>
          <a:r>
            <a:rPr lang="pl-PL" dirty="0"/>
            <a:t>-Był założycielem Hrubieszowskiego Towarzystwa Rolniczego</a:t>
          </a:r>
          <a:r>
            <a:rPr lang="pl-PL" dirty="0" smtClean="0"/>
            <a:t>,    </a:t>
          </a:r>
          <a:r>
            <a:rPr lang="pl-PL" dirty="0"/>
            <a:t>które jest w tych czasach największym w </a:t>
          </a:r>
          <a:r>
            <a:rPr lang="pl-PL" dirty="0" smtClean="0"/>
            <a:t>Europie       </a:t>
          </a:r>
          <a:r>
            <a:rPr lang="pl-PL" dirty="0"/>
            <a:t>tego typu przedsięwzięciem.</a:t>
          </a:r>
          <a:endParaRPr lang="en-US" dirty="0"/>
        </a:p>
      </dgm:t>
    </dgm:pt>
    <dgm:pt modelId="{736F0AAC-BA6F-4445-A238-3BEA08DD0B75}" type="parTrans" cxnId="{CA5ECC53-F307-44FB-9D4F-6D12E5DEEC3D}">
      <dgm:prSet/>
      <dgm:spPr/>
      <dgm:t>
        <a:bodyPr/>
        <a:lstStyle/>
        <a:p>
          <a:endParaRPr lang="en-US"/>
        </a:p>
      </dgm:t>
    </dgm:pt>
    <dgm:pt modelId="{E6A06A43-5CC0-4F33-B469-4A9F732CE990}" type="sibTrans" cxnId="{CA5ECC53-F307-44FB-9D4F-6D12E5DEEC3D}">
      <dgm:prSet/>
      <dgm:spPr/>
      <dgm:t>
        <a:bodyPr/>
        <a:lstStyle/>
        <a:p>
          <a:endParaRPr lang="en-US"/>
        </a:p>
      </dgm:t>
    </dgm:pt>
    <dgm:pt modelId="{6F775574-076E-48A7-8E79-DA3C246CF24C}">
      <dgm:prSet/>
      <dgm:spPr/>
      <dgm:t>
        <a:bodyPr/>
        <a:lstStyle/>
        <a:p>
          <a:r>
            <a:rPr lang="pl-PL"/>
            <a:t>-W swoim testamencie Staszic zapisał spore sumy środków na ośrodki społeczne i instytucje charytatywne. </a:t>
          </a:r>
          <a:endParaRPr lang="en-US"/>
        </a:p>
      </dgm:t>
    </dgm:pt>
    <dgm:pt modelId="{4F29FF8F-1AFE-478D-A87C-D65ABECD0B2C}" type="parTrans" cxnId="{E66F0170-949D-406E-97CC-7D0D0AD30D1F}">
      <dgm:prSet/>
      <dgm:spPr/>
      <dgm:t>
        <a:bodyPr/>
        <a:lstStyle/>
        <a:p>
          <a:endParaRPr lang="en-US"/>
        </a:p>
      </dgm:t>
    </dgm:pt>
    <dgm:pt modelId="{A095699A-8DB6-4D02-8035-90FEBA345ABE}" type="sibTrans" cxnId="{E66F0170-949D-406E-97CC-7D0D0AD30D1F}">
      <dgm:prSet/>
      <dgm:spPr/>
      <dgm:t>
        <a:bodyPr/>
        <a:lstStyle/>
        <a:p>
          <a:endParaRPr lang="en-US"/>
        </a:p>
      </dgm:t>
    </dgm:pt>
    <dgm:pt modelId="{0E436492-1F11-40CE-8A5A-99A5EAD38A1D}">
      <dgm:prSet/>
      <dgm:spPr/>
      <dgm:t>
        <a:bodyPr/>
        <a:lstStyle/>
        <a:p>
          <a:r>
            <a:rPr lang="pl-PL" dirty="0"/>
            <a:t>-Był autorem patriotycznej broszury, która wywarła </a:t>
          </a:r>
          <a:r>
            <a:rPr lang="pl-PL" dirty="0" smtClean="0"/>
            <a:t>             wpływ </a:t>
          </a:r>
          <a:r>
            <a:rPr lang="pl-PL" dirty="0"/>
            <a:t>na </a:t>
          </a:r>
          <a:r>
            <a:rPr lang="pl-PL" dirty="0" smtClean="0"/>
            <a:t>powstanie  </a:t>
          </a:r>
          <a:r>
            <a:rPr lang="pl-PL" dirty="0"/>
            <a:t>Konstytucji 3 </a:t>
          </a:r>
          <a:r>
            <a:rPr lang="pl-PL" dirty="0" smtClean="0"/>
            <a:t>Maja</a:t>
          </a:r>
          <a:r>
            <a:rPr lang="pl-PL" dirty="0"/>
            <a:t>. </a:t>
          </a:r>
          <a:endParaRPr lang="en-US" dirty="0"/>
        </a:p>
      </dgm:t>
    </dgm:pt>
    <dgm:pt modelId="{045C6D79-0B0F-4D86-8497-7F066C0E1927}" type="parTrans" cxnId="{638D174D-EDB8-42C9-AA34-83AFECDA820C}">
      <dgm:prSet/>
      <dgm:spPr/>
      <dgm:t>
        <a:bodyPr/>
        <a:lstStyle/>
        <a:p>
          <a:endParaRPr lang="en-US"/>
        </a:p>
      </dgm:t>
    </dgm:pt>
    <dgm:pt modelId="{C330301E-A5F0-4F01-A9B6-44FEDFFCD3D1}" type="sibTrans" cxnId="{638D174D-EDB8-42C9-AA34-83AFECDA820C}">
      <dgm:prSet/>
      <dgm:spPr/>
      <dgm:t>
        <a:bodyPr/>
        <a:lstStyle/>
        <a:p>
          <a:endParaRPr lang="en-US"/>
        </a:p>
      </dgm:t>
    </dgm:pt>
    <dgm:pt modelId="{A0E56641-4316-415A-9907-7CBB538C947B}">
      <dgm:prSet/>
      <dgm:spPr/>
      <dgm:t>
        <a:bodyPr/>
        <a:lstStyle/>
        <a:p>
          <a:r>
            <a:rPr lang="pl-PL"/>
            <a:t>-Uważa się, że jego intencje wstąpienia do stanu duchownego podyktowane były chęcią zaistnienia w świecie uczonych patriotów, którzy mieli wpływ na kształt bieżącej polityki.</a:t>
          </a:r>
          <a:endParaRPr lang="en-US"/>
        </a:p>
      </dgm:t>
    </dgm:pt>
    <dgm:pt modelId="{72A66F4D-E33D-4B85-8C76-08805C73C875}" type="parTrans" cxnId="{A0BCB13F-FDFE-48D8-9AB5-9F16292162AB}">
      <dgm:prSet/>
      <dgm:spPr/>
      <dgm:t>
        <a:bodyPr/>
        <a:lstStyle/>
        <a:p>
          <a:endParaRPr lang="en-US"/>
        </a:p>
      </dgm:t>
    </dgm:pt>
    <dgm:pt modelId="{1E252D23-8A1E-43D2-904B-3ABA2A141511}" type="sibTrans" cxnId="{A0BCB13F-FDFE-48D8-9AB5-9F16292162AB}">
      <dgm:prSet/>
      <dgm:spPr/>
      <dgm:t>
        <a:bodyPr/>
        <a:lstStyle/>
        <a:p>
          <a:endParaRPr lang="en-US"/>
        </a:p>
      </dgm:t>
    </dgm:pt>
    <dgm:pt modelId="{ED25BEF4-3F3A-486E-9F67-CFB8C53A249E}" type="pres">
      <dgm:prSet presAssocID="{0E248E5A-A811-4E38-AAF6-DE09F4F119B9}" presName="diagram" presStyleCnt="0">
        <dgm:presLayoutVars>
          <dgm:dir/>
          <dgm:resizeHandles val="exact"/>
        </dgm:presLayoutVars>
      </dgm:prSet>
      <dgm:spPr/>
      <dgm:t>
        <a:bodyPr/>
        <a:lstStyle/>
        <a:p>
          <a:endParaRPr lang="pl-PL"/>
        </a:p>
      </dgm:t>
    </dgm:pt>
    <dgm:pt modelId="{F7E33741-786A-47FB-97C3-BFE08A54868C}" type="pres">
      <dgm:prSet presAssocID="{FECDDB98-5CD5-403A-A2AA-541687E78BDC}" presName="node" presStyleLbl="node1" presStyleIdx="0" presStyleCnt="6">
        <dgm:presLayoutVars>
          <dgm:bulletEnabled val="1"/>
        </dgm:presLayoutVars>
      </dgm:prSet>
      <dgm:spPr/>
      <dgm:t>
        <a:bodyPr/>
        <a:lstStyle/>
        <a:p>
          <a:endParaRPr lang="pl-PL"/>
        </a:p>
      </dgm:t>
    </dgm:pt>
    <dgm:pt modelId="{D6619042-9DF5-4D43-8D8F-BE63A296DF54}" type="pres">
      <dgm:prSet presAssocID="{91FD5745-4304-4D05-AF26-A3610C3F385A}" presName="sibTrans" presStyleCnt="0"/>
      <dgm:spPr/>
    </dgm:pt>
    <dgm:pt modelId="{401C246C-4E7D-41E3-9D11-3A7FD6F1BBE4}" type="pres">
      <dgm:prSet presAssocID="{60F947F1-6CF3-4AC3-8314-E20A24470B55}" presName="node" presStyleLbl="node1" presStyleIdx="1" presStyleCnt="6">
        <dgm:presLayoutVars>
          <dgm:bulletEnabled val="1"/>
        </dgm:presLayoutVars>
      </dgm:prSet>
      <dgm:spPr/>
      <dgm:t>
        <a:bodyPr/>
        <a:lstStyle/>
        <a:p>
          <a:endParaRPr lang="pl-PL"/>
        </a:p>
      </dgm:t>
    </dgm:pt>
    <dgm:pt modelId="{867F26AA-C258-47F9-92B2-E89CE255F9F4}" type="pres">
      <dgm:prSet presAssocID="{2DC2C4E6-AA8B-44A7-843B-362F1724C0A8}" presName="sibTrans" presStyleCnt="0"/>
      <dgm:spPr/>
    </dgm:pt>
    <dgm:pt modelId="{A771047C-35B7-4E61-B9E9-C5F2ABCF6082}" type="pres">
      <dgm:prSet presAssocID="{D0DD490D-5106-4FC8-94FF-AB598AC847AE}" presName="node" presStyleLbl="node1" presStyleIdx="2" presStyleCnt="6">
        <dgm:presLayoutVars>
          <dgm:bulletEnabled val="1"/>
        </dgm:presLayoutVars>
      </dgm:prSet>
      <dgm:spPr/>
      <dgm:t>
        <a:bodyPr/>
        <a:lstStyle/>
        <a:p>
          <a:endParaRPr lang="pl-PL"/>
        </a:p>
      </dgm:t>
    </dgm:pt>
    <dgm:pt modelId="{8D45F117-A8A7-4C98-B39B-99D6A33833D3}" type="pres">
      <dgm:prSet presAssocID="{E6A06A43-5CC0-4F33-B469-4A9F732CE990}" presName="sibTrans" presStyleCnt="0"/>
      <dgm:spPr/>
    </dgm:pt>
    <dgm:pt modelId="{CAF40244-632D-4427-A685-A81B1D4A6CEA}" type="pres">
      <dgm:prSet presAssocID="{6F775574-076E-48A7-8E79-DA3C246CF24C}" presName="node" presStyleLbl="node1" presStyleIdx="3" presStyleCnt="6">
        <dgm:presLayoutVars>
          <dgm:bulletEnabled val="1"/>
        </dgm:presLayoutVars>
      </dgm:prSet>
      <dgm:spPr/>
      <dgm:t>
        <a:bodyPr/>
        <a:lstStyle/>
        <a:p>
          <a:endParaRPr lang="pl-PL"/>
        </a:p>
      </dgm:t>
    </dgm:pt>
    <dgm:pt modelId="{B38819E3-C9E7-4E5C-A8B8-4FC238F998D0}" type="pres">
      <dgm:prSet presAssocID="{A095699A-8DB6-4D02-8035-90FEBA345ABE}" presName="sibTrans" presStyleCnt="0"/>
      <dgm:spPr/>
    </dgm:pt>
    <dgm:pt modelId="{0484354B-8756-432E-91CC-E22F7174D758}" type="pres">
      <dgm:prSet presAssocID="{0E436492-1F11-40CE-8A5A-99A5EAD38A1D}" presName="node" presStyleLbl="node1" presStyleIdx="4" presStyleCnt="6">
        <dgm:presLayoutVars>
          <dgm:bulletEnabled val="1"/>
        </dgm:presLayoutVars>
      </dgm:prSet>
      <dgm:spPr/>
      <dgm:t>
        <a:bodyPr/>
        <a:lstStyle/>
        <a:p>
          <a:endParaRPr lang="pl-PL"/>
        </a:p>
      </dgm:t>
    </dgm:pt>
    <dgm:pt modelId="{B55222E8-C91A-4A80-BE5F-9602266F4939}" type="pres">
      <dgm:prSet presAssocID="{C330301E-A5F0-4F01-A9B6-44FEDFFCD3D1}" presName="sibTrans" presStyleCnt="0"/>
      <dgm:spPr/>
    </dgm:pt>
    <dgm:pt modelId="{C5B9B48D-4CA3-46D6-AB6A-6A7BA6CF8569}" type="pres">
      <dgm:prSet presAssocID="{A0E56641-4316-415A-9907-7CBB538C947B}" presName="node" presStyleLbl="node1" presStyleIdx="5" presStyleCnt="6">
        <dgm:presLayoutVars>
          <dgm:bulletEnabled val="1"/>
        </dgm:presLayoutVars>
      </dgm:prSet>
      <dgm:spPr/>
      <dgm:t>
        <a:bodyPr/>
        <a:lstStyle/>
        <a:p>
          <a:endParaRPr lang="pl-PL"/>
        </a:p>
      </dgm:t>
    </dgm:pt>
  </dgm:ptLst>
  <dgm:cxnLst>
    <dgm:cxn modelId="{E956871B-256F-4563-9566-2EC08967FE12}" type="presOf" srcId="{6F775574-076E-48A7-8E79-DA3C246CF24C}" destId="{CAF40244-632D-4427-A685-A81B1D4A6CEA}" srcOrd="0" destOrd="0" presId="urn:microsoft.com/office/officeart/2005/8/layout/default#1"/>
    <dgm:cxn modelId="{E92CD32E-77FE-4D34-9FCC-9DC2F312B2B3}" type="presOf" srcId="{FECDDB98-5CD5-403A-A2AA-541687E78BDC}" destId="{F7E33741-786A-47FB-97C3-BFE08A54868C}" srcOrd="0" destOrd="0" presId="urn:microsoft.com/office/officeart/2005/8/layout/default#1"/>
    <dgm:cxn modelId="{E66F0170-949D-406E-97CC-7D0D0AD30D1F}" srcId="{0E248E5A-A811-4E38-AAF6-DE09F4F119B9}" destId="{6F775574-076E-48A7-8E79-DA3C246CF24C}" srcOrd="3" destOrd="0" parTransId="{4F29FF8F-1AFE-478D-A87C-D65ABECD0B2C}" sibTransId="{A095699A-8DB6-4D02-8035-90FEBA345ABE}"/>
    <dgm:cxn modelId="{638D174D-EDB8-42C9-AA34-83AFECDA820C}" srcId="{0E248E5A-A811-4E38-AAF6-DE09F4F119B9}" destId="{0E436492-1F11-40CE-8A5A-99A5EAD38A1D}" srcOrd="4" destOrd="0" parTransId="{045C6D79-0B0F-4D86-8497-7F066C0E1927}" sibTransId="{C330301E-A5F0-4F01-A9B6-44FEDFFCD3D1}"/>
    <dgm:cxn modelId="{5490BC69-69C2-4F7F-A328-CC7CD1319D55}" type="presOf" srcId="{60F947F1-6CF3-4AC3-8314-E20A24470B55}" destId="{401C246C-4E7D-41E3-9D11-3A7FD6F1BBE4}" srcOrd="0" destOrd="0" presId="urn:microsoft.com/office/officeart/2005/8/layout/default#1"/>
    <dgm:cxn modelId="{79A097DF-0606-4680-861B-F9C5C494BC59}" srcId="{0E248E5A-A811-4E38-AAF6-DE09F4F119B9}" destId="{60F947F1-6CF3-4AC3-8314-E20A24470B55}" srcOrd="1" destOrd="0" parTransId="{11DD4834-F230-4100-B33A-2DE43936D79A}" sibTransId="{2DC2C4E6-AA8B-44A7-843B-362F1724C0A8}"/>
    <dgm:cxn modelId="{AC9BBD54-D640-4A49-BDF5-058813EE1724}" type="presOf" srcId="{0E248E5A-A811-4E38-AAF6-DE09F4F119B9}" destId="{ED25BEF4-3F3A-486E-9F67-CFB8C53A249E}" srcOrd="0" destOrd="0" presId="urn:microsoft.com/office/officeart/2005/8/layout/default#1"/>
    <dgm:cxn modelId="{CA5ECC53-F307-44FB-9D4F-6D12E5DEEC3D}" srcId="{0E248E5A-A811-4E38-AAF6-DE09F4F119B9}" destId="{D0DD490D-5106-4FC8-94FF-AB598AC847AE}" srcOrd="2" destOrd="0" parTransId="{736F0AAC-BA6F-4445-A238-3BEA08DD0B75}" sibTransId="{E6A06A43-5CC0-4F33-B469-4A9F732CE990}"/>
    <dgm:cxn modelId="{6AEC7683-46CF-4C3D-AEDE-F123F1487067}" srcId="{0E248E5A-A811-4E38-AAF6-DE09F4F119B9}" destId="{FECDDB98-5CD5-403A-A2AA-541687E78BDC}" srcOrd="0" destOrd="0" parTransId="{01234858-15BE-4B70-91ED-9A0EA0A84229}" sibTransId="{91FD5745-4304-4D05-AF26-A3610C3F385A}"/>
    <dgm:cxn modelId="{E0535473-CD5A-4F24-A321-C9DF66531277}" type="presOf" srcId="{A0E56641-4316-415A-9907-7CBB538C947B}" destId="{C5B9B48D-4CA3-46D6-AB6A-6A7BA6CF8569}" srcOrd="0" destOrd="0" presId="urn:microsoft.com/office/officeart/2005/8/layout/default#1"/>
    <dgm:cxn modelId="{70213DED-7A7C-4331-B3D9-4F4CE1C3FC26}" type="presOf" srcId="{D0DD490D-5106-4FC8-94FF-AB598AC847AE}" destId="{A771047C-35B7-4E61-B9E9-C5F2ABCF6082}" srcOrd="0" destOrd="0" presId="urn:microsoft.com/office/officeart/2005/8/layout/default#1"/>
    <dgm:cxn modelId="{F00F28DA-8809-4840-B2F6-DF094052216B}" type="presOf" srcId="{0E436492-1F11-40CE-8A5A-99A5EAD38A1D}" destId="{0484354B-8756-432E-91CC-E22F7174D758}" srcOrd="0" destOrd="0" presId="urn:microsoft.com/office/officeart/2005/8/layout/default#1"/>
    <dgm:cxn modelId="{A0BCB13F-FDFE-48D8-9AB5-9F16292162AB}" srcId="{0E248E5A-A811-4E38-AAF6-DE09F4F119B9}" destId="{A0E56641-4316-415A-9907-7CBB538C947B}" srcOrd="5" destOrd="0" parTransId="{72A66F4D-E33D-4B85-8C76-08805C73C875}" sibTransId="{1E252D23-8A1E-43D2-904B-3ABA2A141511}"/>
    <dgm:cxn modelId="{8EC1D511-6E50-46F5-80E7-752F3C98471E}" type="presParOf" srcId="{ED25BEF4-3F3A-486E-9F67-CFB8C53A249E}" destId="{F7E33741-786A-47FB-97C3-BFE08A54868C}" srcOrd="0" destOrd="0" presId="urn:microsoft.com/office/officeart/2005/8/layout/default#1"/>
    <dgm:cxn modelId="{E708C929-E1E5-4214-A1C2-E5F562240E46}" type="presParOf" srcId="{ED25BEF4-3F3A-486E-9F67-CFB8C53A249E}" destId="{D6619042-9DF5-4D43-8D8F-BE63A296DF54}" srcOrd="1" destOrd="0" presId="urn:microsoft.com/office/officeart/2005/8/layout/default#1"/>
    <dgm:cxn modelId="{B1673DC1-9688-4BE7-84B2-26E7A027E49B}" type="presParOf" srcId="{ED25BEF4-3F3A-486E-9F67-CFB8C53A249E}" destId="{401C246C-4E7D-41E3-9D11-3A7FD6F1BBE4}" srcOrd="2" destOrd="0" presId="urn:microsoft.com/office/officeart/2005/8/layout/default#1"/>
    <dgm:cxn modelId="{18967049-25F7-4C92-A51A-DDED2578F61F}" type="presParOf" srcId="{ED25BEF4-3F3A-486E-9F67-CFB8C53A249E}" destId="{867F26AA-C258-47F9-92B2-E89CE255F9F4}" srcOrd="3" destOrd="0" presId="urn:microsoft.com/office/officeart/2005/8/layout/default#1"/>
    <dgm:cxn modelId="{BC75563E-16A3-4571-A8FE-D4732173F5BB}" type="presParOf" srcId="{ED25BEF4-3F3A-486E-9F67-CFB8C53A249E}" destId="{A771047C-35B7-4E61-B9E9-C5F2ABCF6082}" srcOrd="4" destOrd="0" presId="urn:microsoft.com/office/officeart/2005/8/layout/default#1"/>
    <dgm:cxn modelId="{3266A056-2D99-4036-81E0-BDEA32ABBDDE}" type="presParOf" srcId="{ED25BEF4-3F3A-486E-9F67-CFB8C53A249E}" destId="{8D45F117-A8A7-4C98-B39B-99D6A33833D3}" srcOrd="5" destOrd="0" presId="urn:microsoft.com/office/officeart/2005/8/layout/default#1"/>
    <dgm:cxn modelId="{9B1849BA-B3FC-474D-B5FA-8AFDBEE93A4D}" type="presParOf" srcId="{ED25BEF4-3F3A-486E-9F67-CFB8C53A249E}" destId="{CAF40244-632D-4427-A685-A81B1D4A6CEA}" srcOrd="6" destOrd="0" presId="urn:microsoft.com/office/officeart/2005/8/layout/default#1"/>
    <dgm:cxn modelId="{047B44A6-3AA0-4D48-B628-460330B94E2C}" type="presParOf" srcId="{ED25BEF4-3F3A-486E-9F67-CFB8C53A249E}" destId="{B38819E3-C9E7-4E5C-A8B8-4FC238F998D0}" srcOrd="7" destOrd="0" presId="urn:microsoft.com/office/officeart/2005/8/layout/default#1"/>
    <dgm:cxn modelId="{4F2D6ECC-0F1A-46DF-B0C7-0038C3BFD7E3}" type="presParOf" srcId="{ED25BEF4-3F3A-486E-9F67-CFB8C53A249E}" destId="{0484354B-8756-432E-91CC-E22F7174D758}" srcOrd="8" destOrd="0" presId="urn:microsoft.com/office/officeart/2005/8/layout/default#1"/>
    <dgm:cxn modelId="{B1A017F2-7F13-40C6-A16B-FD94D5A9CD45}" type="presParOf" srcId="{ED25BEF4-3F3A-486E-9F67-CFB8C53A249E}" destId="{B55222E8-C91A-4A80-BE5F-9602266F4939}" srcOrd="9" destOrd="0" presId="urn:microsoft.com/office/officeart/2005/8/layout/default#1"/>
    <dgm:cxn modelId="{9B369CE9-F81C-444A-A033-0A1975F907F7}" type="presParOf" srcId="{ED25BEF4-3F3A-486E-9F67-CFB8C53A249E}" destId="{C5B9B48D-4CA3-46D6-AB6A-6A7BA6CF8569}"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1350ED-2FC7-47AE-8D99-2E3FB151FE49}" type="doc">
      <dgm:prSet loTypeId="urn:microsoft.com/office/officeart/2016/7/layout/LinearBlockProcessNumbered" loCatId="process" qsTypeId="urn:microsoft.com/office/officeart/2005/8/quickstyle/simple1" qsCatId="simple" csTypeId="urn:microsoft.com/office/officeart/2005/8/colors/colorful1#1" csCatId="colorful" phldr="1"/>
      <dgm:spPr/>
      <dgm:t>
        <a:bodyPr/>
        <a:lstStyle/>
        <a:p>
          <a:endParaRPr lang="en-US"/>
        </a:p>
      </dgm:t>
    </dgm:pt>
    <dgm:pt modelId="{DD1DDDE2-8EAB-4524-8BAC-D3B5254A4F17}">
      <dgm:prSet/>
      <dgm:spPr/>
      <dgm:t>
        <a:bodyPr/>
        <a:lstStyle/>
        <a:p>
          <a:pPr algn="ctr"/>
          <a:r>
            <a:rPr lang="pl-PL" dirty="0"/>
            <a:t>“Gdy Polacy będą umieć siebie samych cenić w domu, będą ich cenić i za granicą.” </a:t>
          </a:r>
          <a:endParaRPr lang="en-US" dirty="0"/>
        </a:p>
      </dgm:t>
    </dgm:pt>
    <dgm:pt modelId="{A276077E-7268-461F-B2B9-EAF4BA3B4BD8}" type="parTrans" cxnId="{F4478792-035A-4D77-A031-188B0EB65D11}">
      <dgm:prSet/>
      <dgm:spPr/>
      <dgm:t>
        <a:bodyPr/>
        <a:lstStyle/>
        <a:p>
          <a:endParaRPr lang="en-US"/>
        </a:p>
      </dgm:t>
    </dgm:pt>
    <dgm:pt modelId="{D64467E5-8748-465C-B31A-1FB082A998C6}" type="sibTrans" cxnId="{F4478792-035A-4D77-A031-188B0EB65D11}">
      <dgm:prSet phldrT="01" phldr="0"/>
      <dgm:spPr/>
      <dgm:t>
        <a:bodyPr/>
        <a:lstStyle/>
        <a:p>
          <a:r>
            <a:rPr lang="en-US"/>
            <a:t>01</a:t>
          </a:r>
        </a:p>
      </dgm:t>
    </dgm:pt>
    <dgm:pt modelId="{68542886-6CFA-4543-BB24-EF418D784243}">
      <dgm:prSet/>
      <dgm:spPr/>
      <dgm:t>
        <a:bodyPr/>
        <a:lstStyle/>
        <a:p>
          <a:pPr algn="ctr"/>
          <a:r>
            <a:rPr lang="pl-PL" dirty="0"/>
            <a:t>“Pierwszym obowiązkiem </a:t>
          </a:r>
          <a:r>
            <a:rPr lang="pl-PL" dirty="0" smtClean="0"/>
            <a:t>człowieka                </a:t>
          </a:r>
          <a:r>
            <a:rPr lang="pl-PL" dirty="0"/>
            <a:t>jest pracować.” </a:t>
          </a:r>
          <a:endParaRPr lang="en-US" dirty="0"/>
        </a:p>
      </dgm:t>
    </dgm:pt>
    <dgm:pt modelId="{9169C6FB-5CE3-4378-94EB-B44DEB0004B3}" type="parTrans" cxnId="{E9842AEE-F890-4E15-A82F-BBA0E35EAA37}">
      <dgm:prSet/>
      <dgm:spPr/>
      <dgm:t>
        <a:bodyPr/>
        <a:lstStyle/>
        <a:p>
          <a:endParaRPr lang="en-US"/>
        </a:p>
      </dgm:t>
    </dgm:pt>
    <dgm:pt modelId="{6230C426-DDC7-4046-B36D-2AF4A48983D3}" type="sibTrans" cxnId="{E9842AEE-F890-4E15-A82F-BBA0E35EAA37}">
      <dgm:prSet phldrT="02" phldr="0"/>
      <dgm:spPr/>
      <dgm:t>
        <a:bodyPr/>
        <a:lstStyle/>
        <a:p>
          <a:r>
            <a:rPr lang="en-US"/>
            <a:t>02</a:t>
          </a:r>
        </a:p>
      </dgm:t>
    </dgm:pt>
    <dgm:pt modelId="{B00A0E2C-339B-4FD7-B748-4BE58C7FCD34}">
      <dgm:prSet/>
      <dgm:spPr/>
      <dgm:t>
        <a:bodyPr/>
        <a:lstStyle/>
        <a:p>
          <a:pPr algn="ctr"/>
          <a:r>
            <a:rPr lang="pl-PL" dirty="0"/>
            <a:t>“Długie doświadczenie naucza, że tylko Polacy są zdolni do rządzenia Polakami.” </a:t>
          </a:r>
          <a:endParaRPr lang="en-US" dirty="0"/>
        </a:p>
      </dgm:t>
    </dgm:pt>
    <dgm:pt modelId="{CF91746E-92C8-48C4-8455-EBB435BD8022}" type="parTrans" cxnId="{EBF5B6B7-33A5-4B5C-AE84-C8A01835440C}">
      <dgm:prSet/>
      <dgm:spPr/>
      <dgm:t>
        <a:bodyPr/>
        <a:lstStyle/>
        <a:p>
          <a:endParaRPr lang="en-US"/>
        </a:p>
      </dgm:t>
    </dgm:pt>
    <dgm:pt modelId="{43EB931E-7F12-449F-B443-91EB39CB47F0}" type="sibTrans" cxnId="{EBF5B6B7-33A5-4B5C-AE84-C8A01835440C}">
      <dgm:prSet phldrT="03" phldr="0"/>
      <dgm:spPr/>
      <dgm:t>
        <a:bodyPr/>
        <a:lstStyle/>
        <a:p>
          <a:r>
            <a:rPr lang="en-US"/>
            <a:t>03</a:t>
          </a:r>
        </a:p>
      </dgm:t>
    </dgm:pt>
    <dgm:pt modelId="{B768F5E1-7D68-44AB-AC8A-97055A455205}">
      <dgm:prSet/>
      <dgm:spPr/>
      <dgm:t>
        <a:bodyPr/>
        <a:lstStyle/>
        <a:p>
          <a:pPr algn="ctr"/>
          <a:r>
            <a:rPr lang="pl-PL" dirty="0"/>
            <a:t>“Paść może i Naród wielki; zniszczeć </a:t>
          </a:r>
          <a:r>
            <a:rPr lang="pl-PL" dirty="0" smtClean="0"/>
            <a:t>                 nie </a:t>
          </a:r>
          <a:r>
            <a:rPr lang="pl-PL" dirty="0"/>
            <a:t>może, tylko nikczemny!” </a:t>
          </a:r>
          <a:endParaRPr lang="en-US" dirty="0"/>
        </a:p>
      </dgm:t>
    </dgm:pt>
    <dgm:pt modelId="{86B0CDB1-6D05-4E6B-9491-087C29587306}" type="parTrans" cxnId="{488CC3C2-6692-4CD0-833C-C825A0EFB5DD}">
      <dgm:prSet/>
      <dgm:spPr/>
      <dgm:t>
        <a:bodyPr/>
        <a:lstStyle/>
        <a:p>
          <a:endParaRPr lang="en-US"/>
        </a:p>
      </dgm:t>
    </dgm:pt>
    <dgm:pt modelId="{6A2ED4F3-CF9E-48F7-A576-6CC69F914736}" type="sibTrans" cxnId="{488CC3C2-6692-4CD0-833C-C825A0EFB5DD}">
      <dgm:prSet phldrT="04" phldr="0"/>
      <dgm:spPr/>
      <dgm:t>
        <a:bodyPr/>
        <a:lstStyle/>
        <a:p>
          <a:r>
            <a:rPr lang="en-US"/>
            <a:t>04</a:t>
          </a:r>
        </a:p>
      </dgm:t>
    </dgm:pt>
    <dgm:pt modelId="{7A736CBB-7C96-4426-83D8-E2A5DCB8061F}">
      <dgm:prSet/>
      <dgm:spPr/>
      <dgm:t>
        <a:bodyPr/>
        <a:lstStyle/>
        <a:p>
          <a:pPr algn="ctr"/>
          <a:r>
            <a:rPr lang="pl-PL" dirty="0"/>
            <a:t>“Równość, wolność </a:t>
          </a:r>
          <a:r>
            <a:rPr lang="pl-PL" dirty="0" smtClean="0"/>
            <a:t>  </a:t>
          </a:r>
          <a:r>
            <a:rPr lang="pl-PL" dirty="0" smtClean="0"/>
            <a:t>    </a:t>
          </a:r>
          <a:r>
            <a:rPr lang="pl-PL" dirty="0" smtClean="0"/>
            <a:t>i </a:t>
          </a:r>
          <a:r>
            <a:rPr lang="pl-PL" dirty="0"/>
            <a:t>własność są najpotrzebniejszym </a:t>
          </a:r>
          <a:r>
            <a:rPr lang="pl-PL" dirty="0" smtClean="0"/>
            <a:t>    i </a:t>
          </a:r>
          <a:r>
            <a:rPr lang="pl-PL" dirty="0"/>
            <a:t>najprostszym wnioskiem z praw człowieka.”</a:t>
          </a:r>
          <a:endParaRPr lang="en-US" dirty="0"/>
        </a:p>
      </dgm:t>
    </dgm:pt>
    <dgm:pt modelId="{86CF3AFC-2C1E-453A-BF8C-379DE177ED3E}" type="parTrans" cxnId="{E7CDCFAC-8C71-4EF4-B92C-CC2BB4BBF1FA}">
      <dgm:prSet/>
      <dgm:spPr/>
      <dgm:t>
        <a:bodyPr/>
        <a:lstStyle/>
        <a:p>
          <a:endParaRPr lang="en-US"/>
        </a:p>
      </dgm:t>
    </dgm:pt>
    <dgm:pt modelId="{14DE5C15-76F1-47D9-9356-7081220335BF}" type="sibTrans" cxnId="{E7CDCFAC-8C71-4EF4-B92C-CC2BB4BBF1FA}">
      <dgm:prSet phldrT="05" phldr="0"/>
      <dgm:spPr/>
      <dgm:t>
        <a:bodyPr/>
        <a:lstStyle/>
        <a:p>
          <a:r>
            <a:rPr lang="en-US"/>
            <a:t>05</a:t>
          </a:r>
        </a:p>
      </dgm:t>
    </dgm:pt>
    <dgm:pt modelId="{41A29F70-935C-414B-8046-CF34C1267E1F}" type="pres">
      <dgm:prSet presAssocID="{F51350ED-2FC7-47AE-8D99-2E3FB151FE49}" presName="Name0" presStyleCnt="0">
        <dgm:presLayoutVars>
          <dgm:animLvl val="lvl"/>
          <dgm:resizeHandles val="exact"/>
        </dgm:presLayoutVars>
      </dgm:prSet>
      <dgm:spPr/>
      <dgm:t>
        <a:bodyPr/>
        <a:lstStyle/>
        <a:p>
          <a:endParaRPr lang="pl-PL"/>
        </a:p>
      </dgm:t>
    </dgm:pt>
    <dgm:pt modelId="{5EF4F4A1-EE43-45B4-86F2-00E40626139F}" type="pres">
      <dgm:prSet presAssocID="{DD1DDDE2-8EAB-4524-8BAC-D3B5254A4F17}" presName="compositeNode" presStyleCnt="0">
        <dgm:presLayoutVars>
          <dgm:bulletEnabled val="1"/>
        </dgm:presLayoutVars>
      </dgm:prSet>
      <dgm:spPr/>
    </dgm:pt>
    <dgm:pt modelId="{D0932A30-0CEA-4F52-AD50-74C8828F43BD}" type="pres">
      <dgm:prSet presAssocID="{DD1DDDE2-8EAB-4524-8BAC-D3B5254A4F17}" presName="bgRect" presStyleLbl="alignNode1" presStyleIdx="0" presStyleCnt="5"/>
      <dgm:spPr/>
      <dgm:t>
        <a:bodyPr/>
        <a:lstStyle/>
        <a:p>
          <a:endParaRPr lang="pl-PL"/>
        </a:p>
      </dgm:t>
    </dgm:pt>
    <dgm:pt modelId="{E7F0C82E-58F8-4AE6-91D6-85ADA80A4CCD}" type="pres">
      <dgm:prSet presAssocID="{D64467E5-8748-465C-B31A-1FB082A998C6}" presName="sibTransNodeRect" presStyleLbl="alignNode1" presStyleIdx="0" presStyleCnt="5">
        <dgm:presLayoutVars>
          <dgm:chMax val="0"/>
          <dgm:bulletEnabled val="1"/>
        </dgm:presLayoutVars>
      </dgm:prSet>
      <dgm:spPr/>
      <dgm:t>
        <a:bodyPr/>
        <a:lstStyle/>
        <a:p>
          <a:endParaRPr lang="pl-PL"/>
        </a:p>
      </dgm:t>
    </dgm:pt>
    <dgm:pt modelId="{8C8CA62E-DA38-43D5-A82E-1A42F1E3B247}" type="pres">
      <dgm:prSet presAssocID="{DD1DDDE2-8EAB-4524-8BAC-D3B5254A4F17}" presName="nodeRect" presStyleLbl="alignNode1" presStyleIdx="0" presStyleCnt="5">
        <dgm:presLayoutVars>
          <dgm:bulletEnabled val="1"/>
        </dgm:presLayoutVars>
      </dgm:prSet>
      <dgm:spPr/>
      <dgm:t>
        <a:bodyPr/>
        <a:lstStyle/>
        <a:p>
          <a:endParaRPr lang="pl-PL"/>
        </a:p>
      </dgm:t>
    </dgm:pt>
    <dgm:pt modelId="{29BFCE5B-781D-404B-B9AB-D85E49C76AD6}" type="pres">
      <dgm:prSet presAssocID="{D64467E5-8748-465C-B31A-1FB082A998C6}" presName="sibTrans" presStyleCnt="0"/>
      <dgm:spPr/>
    </dgm:pt>
    <dgm:pt modelId="{E62D7277-4A19-4C49-B6D3-B61AFF25C2A3}" type="pres">
      <dgm:prSet presAssocID="{68542886-6CFA-4543-BB24-EF418D784243}" presName="compositeNode" presStyleCnt="0">
        <dgm:presLayoutVars>
          <dgm:bulletEnabled val="1"/>
        </dgm:presLayoutVars>
      </dgm:prSet>
      <dgm:spPr/>
    </dgm:pt>
    <dgm:pt modelId="{44055856-3F66-4362-88CF-6622D01D641C}" type="pres">
      <dgm:prSet presAssocID="{68542886-6CFA-4543-BB24-EF418D784243}" presName="bgRect" presStyleLbl="alignNode1" presStyleIdx="1" presStyleCnt="5"/>
      <dgm:spPr/>
      <dgm:t>
        <a:bodyPr/>
        <a:lstStyle/>
        <a:p>
          <a:endParaRPr lang="pl-PL"/>
        </a:p>
      </dgm:t>
    </dgm:pt>
    <dgm:pt modelId="{AE5BEC93-D588-4022-9D97-62DC93B71B39}" type="pres">
      <dgm:prSet presAssocID="{6230C426-DDC7-4046-B36D-2AF4A48983D3}" presName="sibTransNodeRect" presStyleLbl="alignNode1" presStyleIdx="1" presStyleCnt="5">
        <dgm:presLayoutVars>
          <dgm:chMax val="0"/>
          <dgm:bulletEnabled val="1"/>
        </dgm:presLayoutVars>
      </dgm:prSet>
      <dgm:spPr/>
      <dgm:t>
        <a:bodyPr/>
        <a:lstStyle/>
        <a:p>
          <a:endParaRPr lang="pl-PL"/>
        </a:p>
      </dgm:t>
    </dgm:pt>
    <dgm:pt modelId="{A646A299-33B9-4235-A256-0410EC7FFC05}" type="pres">
      <dgm:prSet presAssocID="{68542886-6CFA-4543-BB24-EF418D784243}" presName="nodeRect" presStyleLbl="alignNode1" presStyleIdx="1" presStyleCnt="5">
        <dgm:presLayoutVars>
          <dgm:bulletEnabled val="1"/>
        </dgm:presLayoutVars>
      </dgm:prSet>
      <dgm:spPr/>
      <dgm:t>
        <a:bodyPr/>
        <a:lstStyle/>
        <a:p>
          <a:endParaRPr lang="pl-PL"/>
        </a:p>
      </dgm:t>
    </dgm:pt>
    <dgm:pt modelId="{B6C74FF6-B5E2-4656-93A7-534F4D2F353D}" type="pres">
      <dgm:prSet presAssocID="{6230C426-DDC7-4046-B36D-2AF4A48983D3}" presName="sibTrans" presStyleCnt="0"/>
      <dgm:spPr/>
    </dgm:pt>
    <dgm:pt modelId="{04A8ECBE-100C-4082-B915-486D962431E8}" type="pres">
      <dgm:prSet presAssocID="{B00A0E2C-339B-4FD7-B748-4BE58C7FCD34}" presName="compositeNode" presStyleCnt="0">
        <dgm:presLayoutVars>
          <dgm:bulletEnabled val="1"/>
        </dgm:presLayoutVars>
      </dgm:prSet>
      <dgm:spPr/>
    </dgm:pt>
    <dgm:pt modelId="{79A2F240-2C23-422E-9108-8AC012A8C7EB}" type="pres">
      <dgm:prSet presAssocID="{B00A0E2C-339B-4FD7-B748-4BE58C7FCD34}" presName="bgRect" presStyleLbl="alignNode1" presStyleIdx="2" presStyleCnt="5"/>
      <dgm:spPr/>
      <dgm:t>
        <a:bodyPr/>
        <a:lstStyle/>
        <a:p>
          <a:endParaRPr lang="pl-PL"/>
        </a:p>
      </dgm:t>
    </dgm:pt>
    <dgm:pt modelId="{E44B5441-55DD-4868-8AA6-9C4FD5148C82}" type="pres">
      <dgm:prSet presAssocID="{43EB931E-7F12-449F-B443-91EB39CB47F0}" presName="sibTransNodeRect" presStyleLbl="alignNode1" presStyleIdx="2" presStyleCnt="5">
        <dgm:presLayoutVars>
          <dgm:chMax val="0"/>
          <dgm:bulletEnabled val="1"/>
        </dgm:presLayoutVars>
      </dgm:prSet>
      <dgm:spPr/>
      <dgm:t>
        <a:bodyPr/>
        <a:lstStyle/>
        <a:p>
          <a:endParaRPr lang="pl-PL"/>
        </a:p>
      </dgm:t>
    </dgm:pt>
    <dgm:pt modelId="{EC092C5E-EAB9-4A3E-A9B9-B859EF16A0A9}" type="pres">
      <dgm:prSet presAssocID="{B00A0E2C-339B-4FD7-B748-4BE58C7FCD34}" presName="nodeRect" presStyleLbl="alignNode1" presStyleIdx="2" presStyleCnt="5">
        <dgm:presLayoutVars>
          <dgm:bulletEnabled val="1"/>
        </dgm:presLayoutVars>
      </dgm:prSet>
      <dgm:spPr/>
      <dgm:t>
        <a:bodyPr/>
        <a:lstStyle/>
        <a:p>
          <a:endParaRPr lang="pl-PL"/>
        </a:p>
      </dgm:t>
    </dgm:pt>
    <dgm:pt modelId="{D3305270-7C96-4BD2-B1B8-53F9C88FE7A4}" type="pres">
      <dgm:prSet presAssocID="{43EB931E-7F12-449F-B443-91EB39CB47F0}" presName="sibTrans" presStyleCnt="0"/>
      <dgm:spPr/>
    </dgm:pt>
    <dgm:pt modelId="{2ABDB79B-FD3D-4B86-A684-E57EEC922A18}" type="pres">
      <dgm:prSet presAssocID="{B768F5E1-7D68-44AB-AC8A-97055A455205}" presName="compositeNode" presStyleCnt="0">
        <dgm:presLayoutVars>
          <dgm:bulletEnabled val="1"/>
        </dgm:presLayoutVars>
      </dgm:prSet>
      <dgm:spPr/>
    </dgm:pt>
    <dgm:pt modelId="{58CFD3AE-31EF-40BE-9302-54AA4C41F5FA}" type="pres">
      <dgm:prSet presAssocID="{B768F5E1-7D68-44AB-AC8A-97055A455205}" presName="bgRect" presStyleLbl="alignNode1" presStyleIdx="3" presStyleCnt="5"/>
      <dgm:spPr/>
      <dgm:t>
        <a:bodyPr/>
        <a:lstStyle/>
        <a:p>
          <a:endParaRPr lang="pl-PL"/>
        </a:p>
      </dgm:t>
    </dgm:pt>
    <dgm:pt modelId="{55AA4F47-6EFC-4891-AFA5-FAF8907BD926}" type="pres">
      <dgm:prSet presAssocID="{6A2ED4F3-CF9E-48F7-A576-6CC69F914736}" presName="sibTransNodeRect" presStyleLbl="alignNode1" presStyleIdx="3" presStyleCnt="5">
        <dgm:presLayoutVars>
          <dgm:chMax val="0"/>
          <dgm:bulletEnabled val="1"/>
        </dgm:presLayoutVars>
      </dgm:prSet>
      <dgm:spPr/>
      <dgm:t>
        <a:bodyPr/>
        <a:lstStyle/>
        <a:p>
          <a:endParaRPr lang="pl-PL"/>
        </a:p>
      </dgm:t>
    </dgm:pt>
    <dgm:pt modelId="{1C7FC5CA-A9E6-4B5A-9932-B3D2A08AD678}" type="pres">
      <dgm:prSet presAssocID="{B768F5E1-7D68-44AB-AC8A-97055A455205}" presName="nodeRect" presStyleLbl="alignNode1" presStyleIdx="3" presStyleCnt="5">
        <dgm:presLayoutVars>
          <dgm:bulletEnabled val="1"/>
        </dgm:presLayoutVars>
      </dgm:prSet>
      <dgm:spPr/>
      <dgm:t>
        <a:bodyPr/>
        <a:lstStyle/>
        <a:p>
          <a:endParaRPr lang="pl-PL"/>
        </a:p>
      </dgm:t>
    </dgm:pt>
    <dgm:pt modelId="{C93B5CAC-C187-47CD-81C1-883D230D4473}" type="pres">
      <dgm:prSet presAssocID="{6A2ED4F3-CF9E-48F7-A576-6CC69F914736}" presName="sibTrans" presStyleCnt="0"/>
      <dgm:spPr/>
    </dgm:pt>
    <dgm:pt modelId="{736058A6-049E-48CE-BD32-06B98EB14A82}" type="pres">
      <dgm:prSet presAssocID="{7A736CBB-7C96-4426-83D8-E2A5DCB8061F}" presName="compositeNode" presStyleCnt="0">
        <dgm:presLayoutVars>
          <dgm:bulletEnabled val="1"/>
        </dgm:presLayoutVars>
      </dgm:prSet>
      <dgm:spPr/>
    </dgm:pt>
    <dgm:pt modelId="{22042789-96F7-43B0-B920-5E36BE18BE18}" type="pres">
      <dgm:prSet presAssocID="{7A736CBB-7C96-4426-83D8-E2A5DCB8061F}" presName="bgRect" presStyleLbl="alignNode1" presStyleIdx="4" presStyleCnt="5"/>
      <dgm:spPr/>
      <dgm:t>
        <a:bodyPr/>
        <a:lstStyle/>
        <a:p>
          <a:endParaRPr lang="pl-PL"/>
        </a:p>
      </dgm:t>
    </dgm:pt>
    <dgm:pt modelId="{9FBACD8E-F82A-4563-A41D-4E9AC4148EC0}" type="pres">
      <dgm:prSet presAssocID="{14DE5C15-76F1-47D9-9356-7081220335BF}" presName="sibTransNodeRect" presStyleLbl="alignNode1" presStyleIdx="4" presStyleCnt="5">
        <dgm:presLayoutVars>
          <dgm:chMax val="0"/>
          <dgm:bulletEnabled val="1"/>
        </dgm:presLayoutVars>
      </dgm:prSet>
      <dgm:spPr/>
      <dgm:t>
        <a:bodyPr/>
        <a:lstStyle/>
        <a:p>
          <a:endParaRPr lang="pl-PL"/>
        </a:p>
      </dgm:t>
    </dgm:pt>
    <dgm:pt modelId="{3F58026E-42DF-45CC-BC69-597B66BD1346}" type="pres">
      <dgm:prSet presAssocID="{7A736CBB-7C96-4426-83D8-E2A5DCB8061F}" presName="nodeRect" presStyleLbl="alignNode1" presStyleIdx="4" presStyleCnt="5">
        <dgm:presLayoutVars>
          <dgm:bulletEnabled val="1"/>
        </dgm:presLayoutVars>
      </dgm:prSet>
      <dgm:spPr/>
      <dgm:t>
        <a:bodyPr/>
        <a:lstStyle/>
        <a:p>
          <a:endParaRPr lang="pl-PL"/>
        </a:p>
      </dgm:t>
    </dgm:pt>
  </dgm:ptLst>
  <dgm:cxnLst>
    <dgm:cxn modelId="{3B27A7D8-CB1D-4580-A872-606D69ED15D8}" type="presOf" srcId="{DD1DDDE2-8EAB-4524-8BAC-D3B5254A4F17}" destId="{D0932A30-0CEA-4F52-AD50-74C8828F43BD}" srcOrd="0" destOrd="0" presId="urn:microsoft.com/office/officeart/2016/7/layout/LinearBlockProcessNumbered"/>
    <dgm:cxn modelId="{D4FA2CBF-79D9-4A3C-B8FF-9944B4F10E84}" type="presOf" srcId="{6230C426-DDC7-4046-B36D-2AF4A48983D3}" destId="{AE5BEC93-D588-4022-9D97-62DC93B71B39}" srcOrd="0" destOrd="0" presId="urn:microsoft.com/office/officeart/2016/7/layout/LinearBlockProcessNumbered"/>
    <dgm:cxn modelId="{EBF5B6B7-33A5-4B5C-AE84-C8A01835440C}" srcId="{F51350ED-2FC7-47AE-8D99-2E3FB151FE49}" destId="{B00A0E2C-339B-4FD7-B748-4BE58C7FCD34}" srcOrd="2" destOrd="0" parTransId="{CF91746E-92C8-48C4-8455-EBB435BD8022}" sibTransId="{43EB931E-7F12-449F-B443-91EB39CB47F0}"/>
    <dgm:cxn modelId="{F4478792-035A-4D77-A031-188B0EB65D11}" srcId="{F51350ED-2FC7-47AE-8D99-2E3FB151FE49}" destId="{DD1DDDE2-8EAB-4524-8BAC-D3B5254A4F17}" srcOrd="0" destOrd="0" parTransId="{A276077E-7268-461F-B2B9-EAF4BA3B4BD8}" sibTransId="{D64467E5-8748-465C-B31A-1FB082A998C6}"/>
    <dgm:cxn modelId="{E7CDCFAC-8C71-4EF4-B92C-CC2BB4BBF1FA}" srcId="{F51350ED-2FC7-47AE-8D99-2E3FB151FE49}" destId="{7A736CBB-7C96-4426-83D8-E2A5DCB8061F}" srcOrd="4" destOrd="0" parTransId="{86CF3AFC-2C1E-453A-BF8C-379DE177ED3E}" sibTransId="{14DE5C15-76F1-47D9-9356-7081220335BF}"/>
    <dgm:cxn modelId="{0009A040-C75C-4794-A0B1-B96249EB4337}" type="presOf" srcId="{68542886-6CFA-4543-BB24-EF418D784243}" destId="{44055856-3F66-4362-88CF-6622D01D641C}" srcOrd="0" destOrd="0" presId="urn:microsoft.com/office/officeart/2016/7/layout/LinearBlockProcessNumbered"/>
    <dgm:cxn modelId="{429C5790-F973-47D8-A44F-45173CD6C538}" type="presOf" srcId="{7A736CBB-7C96-4426-83D8-E2A5DCB8061F}" destId="{22042789-96F7-43B0-B920-5E36BE18BE18}" srcOrd="0" destOrd="0" presId="urn:microsoft.com/office/officeart/2016/7/layout/LinearBlockProcessNumbered"/>
    <dgm:cxn modelId="{1CA06033-E61B-429E-B41F-4D381495859F}" type="presOf" srcId="{D64467E5-8748-465C-B31A-1FB082A998C6}" destId="{E7F0C82E-58F8-4AE6-91D6-85ADA80A4CCD}" srcOrd="0" destOrd="0" presId="urn:microsoft.com/office/officeart/2016/7/layout/LinearBlockProcessNumbered"/>
    <dgm:cxn modelId="{488CC3C2-6692-4CD0-833C-C825A0EFB5DD}" srcId="{F51350ED-2FC7-47AE-8D99-2E3FB151FE49}" destId="{B768F5E1-7D68-44AB-AC8A-97055A455205}" srcOrd="3" destOrd="0" parTransId="{86B0CDB1-6D05-4E6B-9491-087C29587306}" sibTransId="{6A2ED4F3-CF9E-48F7-A576-6CC69F914736}"/>
    <dgm:cxn modelId="{1C1BA5BD-483B-4086-A01B-52F854D4006D}" type="presOf" srcId="{B768F5E1-7D68-44AB-AC8A-97055A455205}" destId="{58CFD3AE-31EF-40BE-9302-54AA4C41F5FA}" srcOrd="0" destOrd="0" presId="urn:microsoft.com/office/officeart/2016/7/layout/LinearBlockProcessNumbered"/>
    <dgm:cxn modelId="{45B9F73B-9BB8-4F87-A51A-1028037B778B}" type="presOf" srcId="{DD1DDDE2-8EAB-4524-8BAC-D3B5254A4F17}" destId="{8C8CA62E-DA38-43D5-A82E-1A42F1E3B247}" srcOrd="1" destOrd="0" presId="urn:microsoft.com/office/officeart/2016/7/layout/LinearBlockProcessNumbered"/>
    <dgm:cxn modelId="{03C1D929-0057-4443-98DD-FCFE97C946CB}" type="presOf" srcId="{B00A0E2C-339B-4FD7-B748-4BE58C7FCD34}" destId="{EC092C5E-EAB9-4A3E-A9B9-B859EF16A0A9}" srcOrd="1" destOrd="0" presId="urn:microsoft.com/office/officeart/2016/7/layout/LinearBlockProcessNumbered"/>
    <dgm:cxn modelId="{295DA3F7-E4DD-48E0-A12E-755FC82AC7E8}" type="presOf" srcId="{43EB931E-7F12-449F-B443-91EB39CB47F0}" destId="{E44B5441-55DD-4868-8AA6-9C4FD5148C82}" srcOrd="0" destOrd="0" presId="urn:microsoft.com/office/officeart/2016/7/layout/LinearBlockProcessNumbered"/>
    <dgm:cxn modelId="{E9842AEE-F890-4E15-A82F-BBA0E35EAA37}" srcId="{F51350ED-2FC7-47AE-8D99-2E3FB151FE49}" destId="{68542886-6CFA-4543-BB24-EF418D784243}" srcOrd="1" destOrd="0" parTransId="{9169C6FB-5CE3-4378-94EB-B44DEB0004B3}" sibTransId="{6230C426-DDC7-4046-B36D-2AF4A48983D3}"/>
    <dgm:cxn modelId="{D2658758-2911-4F8B-BA09-AAD0144267EE}" type="presOf" srcId="{6A2ED4F3-CF9E-48F7-A576-6CC69F914736}" destId="{55AA4F47-6EFC-4891-AFA5-FAF8907BD926}" srcOrd="0" destOrd="0" presId="urn:microsoft.com/office/officeart/2016/7/layout/LinearBlockProcessNumbered"/>
    <dgm:cxn modelId="{EE991FE0-4D39-4D47-8704-F2FDC5D253A5}" type="presOf" srcId="{7A736CBB-7C96-4426-83D8-E2A5DCB8061F}" destId="{3F58026E-42DF-45CC-BC69-597B66BD1346}" srcOrd="1" destOrd="0" presId="urn:microsoft.com/office/officeart/2016/7/layout/LinearBlockProcessNumbered"/>
    <dgm:cxn modelId="{A7BA491E-9BCF-4C3E-8350-DE524FEA4EC3}" type="presOf" srcId="{B768F5E1-7D68-44AB-AC8A-97055A455205}" destId="{1C7FC5CA-A9E6-4B5A-9932-B3D2A08AD678}" srcOrd="1" destOrd="0" presId="urn:microsoft.com/office/officeart/2016/7/layout/LinearBlockProcessNumbered"/>
    <dgm:cxn modelId="{17EF6B10-F166-418C-B936-43FFCE23F6E5}" type="presOf" srcId="{68542886-6CFA-4543-BB24-EF418D784243}" destId="{A646A299-33B9-4235-A256-0410EC7FFC05}" srcOrd="1" destOrd="0" presId="urn:microsoft.com/office/officeart/2016/7/layout/LinearBlockProcessNumbered"/>
    <dgm:cxn modelId="{BA2EC6E0-9922-42D9-BEF1-E10A660FE094}" type="presOf" srcId="{F51350ED-2FC7-47AE-8D99-2E3FB151FE49}" destId="{41A29F70-935C-414B-8046-CF34C1267E1F}" srcOrd="0" destOrd="0" presId="urn:microsoft.com/office/officeart/2016/7/layout/LinearBlockProcessNumbered"/>
    <dgm:cxn modelId="{39B7BA01-7560-4DB6-8F22-8937FF2516B3}" type="presOf" srcId="{14DE5C15-76F1-47D9-9356-7081220335BF}" destId="{9FBACD8E-F82A-4563-A41D-4E9AC4148EC0}" srcOrd="0" destOrd="0" presId="urn:microsoft.com/office/officeart/2016/7/layout/LinearBlockProcessNumbered"/>
    <dgm:cxn modelId="{B8F4036E-D745-4E93-B5CD-5C965F59BC1E}" type="presOf" srcId="{B00A0E2C-339B-4FD7-B748-4BE58C7FCD34}" destId="{79A2F240-2C23-422E-9108-8AC012A8C7EB}" srcOrd="0" destOrd="0" presId="urn:microsoft.com/office/officeart/2016/7/layout/LinearBlockProcessNumbered"/>
    <dgm:cxn modelId="{90E5967B-F331-490B-A9BB-FB1C4ABF7A46}" type="presParOf" srcId="{41A29F70-935C-414B-8046-CF34C1267E1F}" destId="{5EF4F4A1-EE43-45B4-86F2-00E40626139F}" srcOrd="0" destOrd="0" presId="urn:microsoft.com/office/officeart/2016/7/layout/LinearBlockProcessNumbered"/>
    <dgm:cxn modelId="{2D49E240-C6EB-4B8A-A12D-0A91F457CB7B}" type="presParOf" srcId="{5EF4F4A1-EE43-45B4-86F2-00E40626139F}" destId="{D0932A30-0CEA-4F52-AD50-74C8828F43BD}" srcOrd="0" destOrd="0" presId="urn:microsoft.com/office/officeart/2016/7/layout/LinearBlockProcessNumbered"/>
    <dgm:cxn modelId="{D1FF9CEF-6A05-4C31-88B4-28BF25D1CFAD}" type="presParOf" srcId="{5EF4F4A1-EE43-45B4-86F2-00E40626139F}" destId="{E7F0C82E-58F8-4AE6-91D6-85ADA80A4CCD}" srcOrd="1" destOrd="0" presId="urn:microsoft.com/office/officeart/2016/7/layout/LinearBlockProcessNumbered"/>
    <dgm:cxn modelId="{6E9D04EA-6D51-4526-8FDA-2AAD2F2F0BCE}" type="presParOf" srcId="{5EF4F4A1-EE43-45B4-86F2-00E40626139F}" destId="{8C8CA62E-DA38-43D5-A82E-1A42F1E3B247}" srcOrd="2" destOrd="0" presId="urn:microsoft.com/office/officeart/2016/7/layout/LinearBlockProcessNumbered"/>
    <dgm:cxn modelId="{7D2C9E3C-712C-4CF8-9509-FE05615562EE}" type="presParOf" srcId="{41A29F70-935C-414B-8046-CF34C1267E1F}" destId="{29BFCE5B-781D-404B-B9AB-D85E49C76AD6}" srcOrd="1" destOrd="0" presId="urn:microsoft.com/office/officeart/2016/7/layout/LinearBlockProcessNumbered"/>
    <dgm:cxn modelId="{2EBE2492-0B27-4C94-9D47-FCBC5E5D1871}" type="presParOf" srcId="{41A29F70-935C-414B-8046-CF34C1267E1F}" destId="{E62D7277-4A19-4C49-B6D3-B61AFF25C2A3}" srcOrd="2" destOrd="0" presId="urn:microsoft.com/office/officeart/2016/7/layout/LinearBlockProcessNumbered"/>
    <dgm:cxn modelId="{6BE9B995-B80E-43F6-821E-A21668422618}" type="presParOf" srcId="{E62D7277-4A19-4C49-B6D3-B61AFF25C2A3}" destId="{44055856-3F66-4362-88CF-6622D01D641C}" srcOrd="0" destOrd="0" presId="urn:microsoft.com/office/officeart/2016/7/layout/LinearBlockProcessNumbered"/>
    <dgm:cxn modelId="{234E496F-CD43-429F-A08D-55411EBED360}" type="presParOf" srcId="{E62D7277-4A19-4C49-B6D3-B61AFF25C2A3}" destId="{AE5BEC93-D588-4022-9D97-62DC93B71B39}" srcOrd="1" destOrd="0" presId="urn:microsoft.com/office/officeart/2016/7/layout/LinearBlockProcessNumbered"/>
    <dgm:cxn modelId="{42A2C5A3-474D-4C5F-8540-59D81A23B018}" type="presParOf" srcId="{E62D7277-4A19-4C49-B6D3-B61AFF25C2A3}" destId="{A646A299-33B9-4235-A256-0410EC7FFC05}" srcOrd="2" destOrd="0" presId="urn:microsoft.com/office/officeart/2016/7/layout/LinearBlockProcessNumbered"/>
    <dgm:cxn modelId="{BDA05834-780E-4828-B1DB-483310AD5F47}" type="presParOf" srcId="{41A29F70-935C-414B-8046-CF34C1267E1F}" destId="{B6C74FF6-B5E2-4656-93A7-534F4D2F353D}" srcOrd="3" destOrd="0" presId="urn:microsoft.com/office/officeart/2016/7/layout/LinearBlockProcessNumbered"/>
    <dgm:cxn modelId="{B46B98FA-0005-420A-965C-B0354BC88A1E}" type="presParOf" srcId="{41A29F70-935C-414B-8046-CF34C1267E1F}" destId="{04A8ECBE-100C-4082-B915-486D962431E8}" srcOrd="4" destOrd="0" presId="urn:microsoft.com/office/officeart/2016/7/layout/LinearBlockProcessNumbered"/>
    <dgm:cxn modelId="{B6453AC9-C617-44F8-ACBA-17E5E56F46C4}" type="presParOf" srcId="{04A8ECBE-100C-4082-B915-486D962431E8}" destId="{79A2F240-2C23-422E-9108-8AC012A8C7EB}" srcOrd="0" destOrd="0" presId="urn:microsoft.com/office/officeart/2016/7/layout/LinearBlockProcessNumbered"/>
    <dgm:cxn modelId="{D02EC966-236F-4B66-9F65-0199C5D8A473}" type="presParOf" srcId="{04A8ECBE-100C-4082-B915-486D962431E8}" destId="{E44B5441-55DD-4868-8AA6-9C4FD5148C82}" srcOrd="1" destOrd="0" presId="urn:microsoft.com/office/officeart/2016/7/layout/LinearBlockProcessNumbered"/>
    <dgm:cxn modelId="{A511D5F0-BBD5-4B78-84FA-C63F0130FB36}" type="presParOf" srcId="{04A8ECBE-100C-4082-B915-486D962431E8}" destId="{EC092C5E-EAB9-4A3E-A9B9-B859EF16A0A9}" srcOrd="2" destOrd="0" presId="urn:microsoft.com/office/officeart/2016/7/layout/LinearBlockProcessNumbered"/>
    <dgm:cxn modelId="{F4763B70-19AF-406B-9202-7B48C4D5A105}" type="presParOf" srcId="{41A29F70-935C-414B-8046-CF34C1267E1F}" destId="{D3305270-7C96-4BD2-B1B8-53F9C88FE7A4}" srcOrd="5" destOrd="0" presId="urn:microsoft.com/office/officeart/2016/7/layout/LinearBlockProcessNumbered"/>
    <dgm:cxn modelId="{FB11B9E9-325C-4F82-80E4-D379EE3B8926}" type="presParOf" srcId="{41A29F70-935C-414B-8046-CF34C1267E1F}" destId="{2ABDB79B-FD3D-4B86-A684-E57EEC922A18}" srcOrd="6" destOrd="0" presId="urn:microsoft.com/office/officeart/2016/7/layout/LinearBlockProcessNumbered"/>
    <dgm:cxn modelId="{4EA26E6D-95F9-4FA9-9F3D-0F39BE2DA6ED}" type="presParOf" srcId="{2ABDB79B-FD3D-4B86-A684-E57EEC922A18}" destId="{58CFD3AE-31EF-40BE-9302-54AA4C41F5FA}" srcOrd="0" destOrd="0" presId="urn:microsoft.com/office/officeart/2016/7/layout/LinearBlockProcessNumbered"/>
    <dgm:cxn modelId="{7209BCAE-2E38-4017-B8C2-8C2574128EF0}" type="presParOf" srcId="{2ABDB79B-FD3D-4B86-A684-E57EEC922A18}" destId="{55AA4F47-6EFC-4891-AFA5-FAF8907BD926}" srcOrd="1" destOrd="0" presId="urn:microsoft.com/office/officeart/2016/7/layout/LinearBlockProcessNumbered"/>
    <dgm:cxn modelId="{25115F6D-9A5D-4B37-97CD-4F3CFCAA31F9}" type="presParOf" srcId="{2ABDB79B-FD3D-4B86-A684-E57EEC922A18}" destId="{1C7FC5CA-A9E6-4B5A-9932-B3D2A08AD678}" srcOrd="2" destOrd="0" presId="urn:microsoft.com/office/officeart/2016/7/layout/LinearBlockProcessNumbered"/>
    <dgm:cxn modelId="{074DDCC0-7281-4C11-B17E-A432B05FBD60}" type="presParOf" srcId="{41A29F70-935C-414B-8046-CF34C1267E1F}" destId="{C93B5CAC-C187-47CD-81C1-883D230D4473}" srcOrd="7" destOrd="0" presId="urn:microsoft.com/office/officeart/2016/7/layout/LinearBlockProcessNumbered"/>
    <dgm:cxn modelId="{89DDED3B-B7BA-416D-878C-6C8682CE2122}" type="presParOf" srcId="{41A29F70-935C-414B-8046-CF34C1267E1F}" destId="{736058A6-049E-48CE-BD32-06B98EB14A82}" srcOrd="8" destOrd="0" presId="urn:microsoft.com/office/officeart/2016/7/layout/LinearBlockProcessNumbered"/>
    <dgm:cxn modelId="{370B2C03-08C6-410E-9456-55908DD901AC}" type="presParOf" srcId="{736058A6-049E-48CE-BD32-06B98EB14A82}" destId="{22042789-96F7-43B0-B920-5E36BE18BE18}" srcOrd="0" destOrd="0" presId="urn:microsoft.com/office/officeart/2016/7/layout/LinearBlockProcessNumbered"/>
    <dgm:cxn modelId="{268CC5DF-3DE0-46D2-9956-65020BF478D7}" type="presParOf" srcId="{736058A6-049E-48CE-BD32-06B98EB14A82}" destId="{9FBACD8E-F82A-4563-A41D-4E9AC4148EC0}" srcOrd="1" destOrd="0" presId="urn:microsoft.com/office/officeart/2016/7/layout/LinearBlockProcessNumbered"/>
    <dgm:cxn modelId="{412A8351-8300-4A4C-99FB-33F6F86F2D2D}" type="presParOf" srcId="{736058A6-049E-48CE-BD32-06B98EB14A82}" destId="{3F58026E-42DF-45CC-BC69-597B66BD134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BF36F8-B18A-4E87-8D8D-3A5FF5B68196}" type="doc">
      <dgm:prSet loTypeId="urn:microsoft.com/office/officeart/2005/8/layout/vList2" loCatId="list" qsTypeId="urn:microsoft.com/office/officeart/2005/8/quickstyle/simple1" qsCatId="simple" csTypeId="urn:microsoft.com/office/officeart/2005/8/colors/colorful1#2" csCatId="colorful"/>
      <dgm:spPr/>
      <dgm:t>
        <a:bodyPr/>
        <a:lstStyle/>
        <a:p>
          <a:endParaRPr lang="en-US"/>
        </a:p>
      </dgm:t>
    </dgm:pt>
    <dgm:pt modelId="{182300E3-2ED2-459A-BBE2-AB699113AE5C}">
      <dgm:prSet/>
      <dgm:spPr/>
      <dgm:t>
        <a:bodyPr/>
        <a:lstStyle/>
        <a:p>
          <a:r>
            <a:rPr lang="pl-PL" dirty="0"/>
            <a:t>Wikipedia.org</a:t>
          </a:r>
          <a:endParaRPr lang="en-US" dirty="0"/>
        </a:p>
      </dgm:t>
    </dgm:pt>
    <dgm:pt modelId="{B5F2B2D0-1E8A-4801-A1D2-7C352D9C08D4}" type="parTrans" cxnId="{1CED6893-45F8-4790-8069-559ACAC115A8}">
      <dgm:prSet/>
      <dgm:spPr/>
      <dgm:t>
        <a:bodyPr/>
        <a:lstStyle/>
        <a:p>
          <a:endParaRPr lang="en-US"/>
        </a:p>
      </dgm:t>
    </dgm:pt>
    <dgm:pt modelId="{DAEB10AA-12D7-420F-B2EB-37DB1CB87C14}" type="sibTrans" cxnId="{1CED6893-45F8-4790-8069-559ACAC115A8}">
      <dgm:prSet/>
      <dgm:spPr/>
      <dgm:t>
        <a:bodyPr/>
        <a:lstStyle/>
        <a:p>
          <a:endParaRPr lang="en-US"/>
        </a:p>
      </dgm:t>
    </dgm:pt>
    <dgm:pt modelId="{CC06FA4E-3E35-4DA9-8140-784708C179AC}">
      <dgm:prSet/>
      <dgm:spPr/>
      <dgm:t>
        <a:bodyPr/>
        <a:lstStyle/>
        <a:p>
          <a:r>
            <a:rPr lang="pl-PL" dirty="0"/>
            <a:t>pilczyca.org</a:t>
          </a:r>
          <a:endParaRPr lang="en-US" dirty="0"/>
        </a:p>
      </dgm:t>
    </dgm:pt>
    <dgm:pt modelId="{A0157469-A3B3-419D-8E54-E29AE50B5BAD}" type="parTrans" cxnId="{A08B6FC2-431C-4D7C-BB52-7540B8FCBFDC}">
      <dgm:prSet/>
      <dgm:spPr/>
      <dgm:t>
        <a:bodyPr/>
        <a:lstStyle/>
        <a:p>
          <a:endParaRPr lang="en-US"/>
        </a:p>
      </dgm:t>
    </dgm:pt>
    <dgm:pt modelId="{72DABB6F-0042-4713-B565-C89CFEE64FA4}" type="sibTrans" cxnId="{A08B6FC2-431C-4D7C-BB52-7540B8FCBFDC}">
      <dgm:prSet/>
      <dgm:spPr/>
      <dgm:t>
        <a:bodyPr/>
        <a:lstStyle/>
        <a:p>
          <a:endParaRPr lang="en-US"/>
        </a:p>
      </dgm:t>
    </dgm:pt>
    <dgm:pt modelId="{27952753-F9C9-470F-9E5D-4C0BCBCC7094}">
      <dgm:prSet/>
      <dgm:spPr/>
      <dgm:t>
        <a:bodyPr/>
        <a:lstStyle/>
        <a:p>
          <a:r>
            <a:rPr lang="pl-PL" dirty="0"/>
            <a:t>Bezmapy.pl</a:t>
          </a:r>
          <a:endParaRPr lang="en-US" dirty="0"/>
        </a:p>
      </dgm:t>
    </dgm:pt>
    <dgm:pt modelId="{16B48EFD-2735-4467-955F-A44D43CD4BDA}" type="parTrans" cxnId="{7146EFDD-E207-42E2-A7F5-645EA87349E0}">
      <dgm:prSet/>
      <dgm:spPr/>
      <dgm:t>
        <a:bodyPr/>
        <a:lstStyle/>
        <a:p>
          <a:endParaRPr lang="en-US"/>
        </a:p>
      </dgm:t>
    </dgm:pt>
    <dgm:pt modelId="{0194B37F-114A-4885-A6E5-8C31777F8E40}" type="sibTrans" cxnId="{7146EFDD-E207-42E2-A7F5-645EA87349E0}">
      <dgm:prSet/>
      <dgm:spPr/>
      <dgm:t>
        <a:bodyPr/>
        <a:lstStyle/>
        <a:p>
          <a:endParaRPr lang="en-US"/>
        </a:p>
      </dgm:t>
    </dgm:pt>
    <dgm:pt modelId="{321E49FE-B9A6-4E1E-A038-E5D319B99A46}">
      <dgm:prSet/>
      <dgm:spPr/>
      <dgm:t>
        <a:bodyPr/>
        <a:lstStyle/>
        <a:p>
          <a:r>
            <a:rPr lang="pl-PL" dirty="0"/>
            <a:t>cytaty.info</a:t>
          </a:r>
          <a:endParaRPr lang="en-US" dirty="0"/>
        </a:p>
      </dgm:t>
    </dgm:pt>
    <dgm:pt modelId="{50A1EB06-671A-473D-A359-CCF6059203FA}" type="parTrans" cxnId="{61B54EF9-7F22-4144-ACA6-0B755BD934E9}">
      <dgm:prSet/>
      <dgm:spPr/>
      <dgm:t>
        <a:bodyPr/>
        <a:lstStyle/>
        <a:p>
          <a:endParaRPr lang="en-US"/>
        </a:p>
      </dgm:t>
    </dgm:pt>
    <dgm:pt modelId="{C5820D82-AB54-4E54-B2E2-F9D7502F3810}" type="sibTrans" cxnId="{61B54EF9-7F22-4144-ACA6-0B755BD934E9}">
      <dgm:prSet/>
      <dgm:spPr/>
      <dgm:t>
        <a:bodyPr/>
        <a:lstStyle/>
        <a:p>
          <a:endParaRPr lang="en-US"/>
        </a:p>
      </dgm:t>
    </dgm:pt>
    <dgm:pt modelId="{E63785B2-3894-417F-9599-0569E61B5C2F}">
      <dgm:prSet/>
      <dgm:spPr/>
      <dgm:t>
        <a:bodyPr/>
        <a:lstStyle/>
        <a:p>
          <a:r>
            <a:rPr lang="pl-PL" dirty="0"/>
            <a:t>Zyciorysy.info</a:t>
          </a:r>
          <a:endParaRPr lang="en-US" dirty="0"/>
        </a:p>
      </dgm:t>
    </dgm:pt>
    <dgm:pt modelId="{4F158876-F190-4B7E-B13F-79FFD51F8AD2}" type="parTrans" cxnId="{FF246A9F-5A4B-456F-A3BF-0F61C7E14AFB}">
      <dgm:prSet/>
      <dgm:spPr/>
      <dgm:t>
        <a:bodyPr/>
        <a:lstStyle/>
        <a:p>
          <a:endParaRPr lang="en-US"/>
        </a:p>
      </dgm:t>
    </dgm:pt>
    <dgm:pt modelId="{FC64273A-52D3-4B73-A941-E022C139BB2B}" type="sibTrans" cxnId="{FF246A9F-5A4B-456F-A3BF-0F61C7E14AFB}">
      <dgm:prSet/>
      <dgm:spPr/>
      <dgm:t>
        <a:bodyPr/>
        <a:lstStyle/>
        <a:p>
          <a:endParaRPr lang="en-US"/>
        </a:p>
      </dgm:t>
    </dgm:pt>
    <dgm:pt modelId="{2FEB484A-BB25-4B8B-B9F3-A1E416D9A227}" type="pres">
      <dgm:prSet presAssocID="{C8BF36F8-B18A-4E87-8D8D-3A5FF5B68196}" presName="linear" presStyleCnt="0">
        <dgm:presLayoutVars>
          <dgm:animLvl val="lvl"/>
          <dgm:resizeHandles val="exact"/>
        </dgm:presLayoutVars>
      </dgm:prSet>
      <dgm:spPr/>
      <dgm:t>
        <a:bodyPr/>
        <a:lstStyle/>
        <a:p>
          <a:endParaRPr lang="pl-PL"/>
        </a:p>
      </dgm:t>
    </dgm:pt>
    <dgm:pt modelId="{164D55A7-1BD7-4B48-A819-4E61EC5EBE13}" type="pres">
      <dgm:prSet presAssocID="{182300E3-2ED2-459A-BBE2-AB699113AE5C}" presName="parentText" presStyleLbl="node1" presStyleIdx="0" presStyleCnt="5" custLinFactNeighborX="518" custLinFactNeighborY="23624">
        <dgm:presLayoutVars>
          <dgm:chMax val="0"/>
          <dgm:bulletEnabled val="1"/>
        </dgm:presLayoutVars>
      </dgm:prSet>
      <dgm:spPr/>
      <dgm:t>
        <a:bodyPr/>
        <a:lstStyle/>
        <a:p>
          <a:endParaRPr lang="pl-PL"/>
        </a:p>
      </dgm:t>
    </dgm:pt>
    <dgm:pt modelId="{CF809A7E-4BD0-4C4E-B2CB-6F2E27B7910E}" type="pres">
      <dgm:prSet presAssocID="{DAEB10AA-12D7-420F-B2EB-37DB1CB87C14}" presName="spacer" presStyleCnt="0"/>
      <dgm:spPr/>
    </dgm:pt>
    <dgm:pt modelId="{9AF7A1A5-9830-44D6-8D03-F9D098886D3C}" type="pres">
      <dgm:prSet presAssocID="{CC06FA4E-3E35-4DA9-8140-784708C179AC}" presName="parentText" presStyleLbl="node1" presStyleIdx="1" presStyleCnt="5">
        <dgm:presLayoutVars>
          <dgm:chMax val="0"/>
          <dgm:bulletEnabled val="1"/>
        </dgm:presLayoutVars>
      </dgm:prSet>
      <dgm:spPr/>
      <dgm:t>
        <a:bodyPr/>
        <a:lstStyle/>
        <a:p>
          <a:endParaRPr lang="pl-PL"/>
        </a:p>
      </dgm:t>
    </dgm:pt>
    <dgm:pt modelId="{20651845-4F66-4B49-953C-D5E8A377BD5C}" type="pres">
      <dgm:prSet presAssocID="{72DABB6F-0042-4713-B565-C89CFEE64FA4}" presName="spacer" presStyleCnt="0"/>
      <dgm:spPr/>
    </dgm:pt>
    <dgm:pt modelId="{1BC83DDC-BA11-414F-9485-B6EF39CBBA35}" type="pres">
      <dgm:prSet presAssocID="{27952753-F9C9-470F-9E5D-4C0BCBCC7094}" presName="parentText" presStyleLbl="node1" presStyleIdx="2" presStyleCnt="5">
        <dgm:presLayoutVars>
          <dgm:chMax val="0"/>
          <dgm:bulletEnabled val="1"/>
        </dgm:presLayoutVars>
      </dgm:prSet>
      <dgm:spPr/>
      <dgm:t>
        <a:bodyPr/>
        <a:lstStyle/>
        <a:p>
          <a:endParaRPr lang="pl-PL"/>
        </a:p>
      </dgm:t>
    </dgm:pt>
    <dgm:pt modelId="{20AD1BCA-8E89-4595-A9F7-E17982773901}" type="pres">
      <dgm:prSet presAssocID="{0194B37F-114A-4885-A6E5-8C31777F8E40}" presName="spacer" presStyleCnt="0"/>
      <dgm:spPr/>
    </dgm:pt>
    <dgm:pt modelId="{5A93C6A9-E225-424D-B191-3C55F5C7A636}" type="pres">
      <dgm:prSet presAssocID="{321E49FE-B9A6-4E1E-A038-E5D319B99A46}" presName="parentText" presStyleLbl="node1" presStyleIdx="3" presStyleCnt="5">
        <dgm:presLayoutVars>
          <dgm:chMax val="0"/>
          <dgm:bulletEnabled val="1"/>
        </dgm:presLayoutVars>
      </dgm:prSet>
      <dgm:spPr/>
      <dgm:t>
        <a:bodyPr/>
        <a:lstStyle/>
        <a:p>
          <a:endParaRPr lang="pl-PL"/>
        </a:p>
      </dgm:t>
    </dgm:pt>
    <dgm:pt modelId="{043E74B5-B21B-48B8-8E05-67B30DDDC28C}" type="pres">
      <dgm:prSet presAssocID="{C5820D82-AB54-4E54-B2E2-F9D7502F3810}" presName="spacer" presStyleCnt="0"/>
      <dgm:spPr/>
    </dgm:pt>
    <dgm:pt modelId="{7D5716EC-DAB6-4135-BF37-A9DFE680948F}" type="pres">
      <dgm:prSet presAssocID="{E63785B2-3894-417F-9599-0569E61B5C2F}" presName="parentText" presStyleLbl="node1" presStyleIdx="4" presStyleCnt="5">
        <dgm:presLayoutVars>
          <dgm:chMax val="0"/>
          <dgm:bulletEnabled val="1"/>
        </dgm:presLayoutVars>
      </dgm:prSet>
      <dgm:spPr/>
      <dgm:t>
        <a:bodyPr/>
        <a:lstStyle/>
        <a:p>
          <a:endParaRPr lang="pl-PL"/>
        </a:p>
      </dgm:t>
    </dgm:pt>
  </dgm:ptLst>
  <dgm:cxnLst>
    <dgm:cxn modelId="{1DD92278-A55C-485D-9290-7B1CA3AC40A3}" type="presOf" srcId="{CC06FA4E-3E35-4DA9-8140-784708C179AC}" destId="{9AF7A1A5-9830-44D6-8D03-F9D098886D3C}" srcOrd="0" destOrd="0" presId="urn:microsoft.com/office/officeart/2005/8/layout/vList2"/>
    <dgm:cxn modelId="{2AB2795B-D708-46EB-9187-5E00965CF617}" type="presOf" srcId="{C8BF36F8-B18A-4E87-8D8D-3A5FF5B68196}" destId="{2FEB484A-BB25-4B8B-B9F3-A1E416D9A227}" srcOrd="0" destOrd="0" presId="urn:microsoft.com/office/officeart/2005/8/layout/vList2"/>
    <dgm:cxn modelId="{B98723D2-30CF-4A21-93A5-E69E18E1073E}" type="presOf" srcId="{E63785B2-3894-417F-9599-0569E61B5C2F}" destId="{7D5716EC-DAB6-4135-BF37-A9DFE680948F}" srcOrd="0" destOrd="0" presId="urn:microsoft.com/office/officeart/2005/8/layout/vList2"/>
    <dgm:cxn modelId="{71E297E9-4405-4A7E-B4D7-C08CEB130444}" type="presOf" srcId="{27952753-F9C9-470F-9E5D-4C0BCBCC7094}" destId="{1BC83DDC-BA11-414F-9485-B6EF39CBBA35}" srcOrd="0" destOrd="0" presId="urn:microsoft.com/office/officeart/2005/8/layout/vList2"/>
    <dgm:cxn modelId="{1CED6893-45F8-4790-8069-559ACAC115A8}" srcId="{C8BF36F8-B18A-4E87-8D8D-3A5FF5B68196}" destId="{182300E3-2ED2-459A-BBE2-AB699113AE5C}" srcOrd="0" destOrd="0" parTransId="{B5F2B2D0-1E8A-4801-A1D2-7C352D9C08D4}" sibTransId="{DAEB10AA-12D7-420F-B2EB-37DB1CB87C14}"/>
    <dgm:cxn modelId="{7146EFDD-E207-42E2-A7F5-645EA87349E0}" srcId="{C8BF36F8-B18A-4E87-8D8D-3A5FF5B68196}" destId="{27952753-F9C9-470F-9E5D-4C0BCBCC7094}" srcOrd="2" destOrd="0" parTransId="{16B48EFD-2735-4467-955F-A44D43CD4BDA}" sibTransId="{0194B37F-114A-4885-A6E5-8C31777F8E40}"/>
    <dgm:cxn modelId="{A08B6FC2-431C-4D7C-BB52-7540B8FCBFDC}" srcId="{C8BF36F8-B18A-4E87-8D8D-3A5FF5B68196}" destId="{CC06FA4E-3E35-4DA9-8140-784708C179AC}" srcOrd="1" destOrd="0" parTransId="{A0157469-A3B3-419D-8E54-E29AE50B5BAD}" sibTransId="{72DABB6F-0042-4713-B565-C89CFEE64FA4}"/>
    <dgm:cxn modelId="{98E7319B-72E1-491C-9477-91894A3F63B6}" type="presOf" srcId="{182300E3-2ED2-459A-BBE2-AB699113AE5C}" destId="{164D55A7-1BD7-4B48-A819-4E61EC5EBE13}" srcOrd="0" destOrd="0" presId="urn:microsoft.com/office/officeart/2005/8/layout/vList2"/>
    <dgm:cxn modelId="{FF246A9F-5A4B-456F-A3BF-0F61C7E14AFB}" srcId="{C8BF36F8-B18A-4E87-8D8D-3A5FF5B68196}" destId="{E63785B2-3894-417F-9599-0569E61B5C2F}" srcOrd="4" destOrd="0" parTransId="{4F158876-F190-4B7E-B13F-79FFD51F8AD2}" sibTransId="{FC64273A-52D3-4B73-A941-E022C139BB2B}"/>
    <dgm:cxn modelId="{EA0E552F-C5BA-4FAD-9A61-9EE5EF4AE523}" type="presOf" srcId="{321E49FE-B9A6-4E1E-A038-E5D319B99A46}" destId="{5A93C6A9-E225-424D-B191-3C55F5C7A636}" srcOrd="0" destOrd="0" presId="urn:microsoft.com/office/officeart/2005/8/layout/vList2"/>
    <dgm:cxn modelId="{61B54EF9-7F22-4144-ACA6-0B755BD934E9}" srcId="{C8BF36F8-B18A-4E87-8D8D-3A5FF5B68196}" destId="{321E49FE-B9A6-4E1E-A038-E5D319B99A46}" srcOrd="3" destOrd="0" parTransId="{50A1EB06-671A-473D-A359-CCF6059203FA}" sibTransId="{C5820D82-AB54-4E54-B2E2-F9D7502F3810}"/>
    <dgm:cxn modelId="{2032BA7F-C3C1-45FD-8653-83B82A496278}" type="presParOf" srcId="{2FEB484A-BB25-4B8B-B9F3-A1E416D9A227}" destId="{164D55A7-1BD7-4B48-A819-4E61EC5EBE13}" srcOrd="0" destOrd="0" presId="urn:microsoft.com/office/officeart/2005/8/layout/vList2"/>
    <dgm:cxn modelId="{76E58ED8-3D60-4E4E-86DA-15B6F7148135}" type="presParOf" srcId="{2FEB484A-BB25-4B8B-B9F3-A1E416D9A227}" destId="{CF809A7E-4BD0-4C4E-B2CB-6F2E27B7910E}" srcOrd="1" destOrd="0" presId="urn:microsoft.com/office/officeart/2005/8/layout/vList2"/>
    <dgm:cxn modelId="{9DD38CB1-FD7B-4E6B-A96F-7B85182E7E95}" type="presParOf" srcId="{2FEB484A-BB25-4B8B-B9F3-A1E416D9A227}" destId="{9AF7A1A5-9830-44D6-8D03-F9D098886D3C}" srcOrd="2" destOrd="0" presId="urn:microsoft.com/office/officeart/2005/8/layout/vList2"/>
    <dgm:cxn modelId="{6B7AC8C5-BA7B-4A38-BAAF-AF589C6C377E}" type="presParOf" srcId="{2FEB484A-BB25-4B8B-B9F3-A1E416D9A227}" destId="{20651845-4F66-4B49-953C-D5E8A377BD5C}" srcOrd="3" destOrd="0" presId="urn:microsoft.com/office/officeart/2005/8/layout/vList2"/>
    <dgm:cxn modelId="{E3A371CD-7FD8-482B-A1B1-D61B3D18ED78}" type="presParOf" srcId="{2FEB484A-BB25-4B8B-B9F3-A1E416D9A227}" destId="{1BC83DDC-BA11-414F-9485-B6EF39CBBA35}" srcOrd="4" destOrd="0" presId="urn:microsoft.com/office/officeart/2005/8/layout/vList2"/>
    <dgm:cxn modelId="{26BD127E-84BB-4A98-82EF-A353CFB45930}" type="presParOf" srcId="{2FEB484A-BB25-4B8B-B9F3-A1E416D9A227}" destId="{20AD1BCA-8E89-4595-A9F7-E17982773901}" srcOrd="5" destOrd="0" presId="urn:microsoft.com/office/officeart/2005/8/layout/vList2"/>
    <dgm:cxn modelId="{90EFB606-D6A0-414C-91EF-375DB3F34EB8}" type="presParOf" srcId="{2FEB484A-BB25-4B8B-B9F3-A1E416D9A227}" destId="{5A93C6A9-E225-424D-B191-3C55F5C7A636}" srcOrd="6" destOrd="0" presId="urn:microsoft.com/office/officeart/2005/8/layout/vList2"/>
    <dgm:cxn modelId="{A8B0BB33-879F-4D1B-93E2-504930A57BE8}" type="presParOf" srcId="{2FEB484A-BB25-4B8B-B9F3-A1E416D9A227}" destId="{043E74B5-B21B-48B8-8E05-67B30DDDC28C}" srcOrd="7" destOrd="0" presId="urn:microsoft.com/office/officeart/2005/8/layout/vList2"/>
    <dgm:cxn modelId="{FD9A0CDE-F9E6-4F75-B926-14274361E2CE}" type="presParOf" srcId="{2FEB484A-BB25-4B8B-B9F3-A1E416D9A227}" destId="{7D5716EC-DAB6-4135-BF37-A9DFE680948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33741-786A-47FB-97C3-BFE08A54868C}">
      <dsp:nvSpPr>
        <dsp:cNvPr id="0" name=""/>
        <dsp:cNvSpPr/>
      </dsp:nvSpPr>
      <dsp:spPr>
        <a:xfrm>
          <a:off x="990972" y="1242"/>
          <a:ext cx="2827501" cy="1696501"/>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-Przez 20 ostatnich lat życia Stanisław Staszic nie podejmował posługi o charakterze duszpasterskim i nie nosił również sutanny. </a:t>
          </a:r>
          <a:endParaRPr lang="en-US" sz="1600" kern="1200" dirty="0"/>
        </a:p>
      </dsp:txBody>
      <dsp:txXfrm>
        <a:off x="990972" y="1242"/>
        <a:ext cx="2827501" cy="1696501"/>
      </dsp:txXfrm>
    </dsp:sp>
    <dsp:sp modelId="{401C246C-4E7D-41E3-9D11-3A7FD6F1BBE4}">
      <dsp:nvSpPr>
        <dsp:cNvPr id="0" name=""/>
        <dsp:cNvSpPr/>
      </dsp:nvSpPr>
      <dsp:spPr>
        <a:xfrm>
          <a:off x="4101224" y="1242"/>
          <a:ext cx="2827501" cy="1696501"/>
        </a:xfrm>
        <a:prstGeom prst="rect">
          <a:avLst/>
        </a:prstGeom>
        <a:solidFill>
          <a:schemeClr val="accent2">
            <a:hueOff val="238347"/>
            <a:satOff val="1383"/>
            <a:lumOff val="137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a:t>-Był zapalonym propagatorem turystyki górskiej, bywając systematycznie w Tatrach i doceniając walory gór. </a:t>
          </a:r>
          <a:endParaRPr lang="en-US" sz="1600" kern="1200"/>
        </a:p>
      </dsp:txBody>
      <dsp:txXfrm>
        <a:off x="4101224" y="1242"/>
        <a:ext cx="2827501" cy="1696501"/>
      </dsp:txXfrm>
    </dsp:sp>
    <dsp:sp modelId="{A771047C-35B7-4E61-B9E9-C5F2ABCF6082}">
      <dsp:nvSpPr>
        <dsp:cNvPr id="0" name=""/>
        <dsp:cNvSpPr/>
      </dsp:nvSpPr>
      <dsp:spPr>
        <a:xfrm>
          <a:off x="7211476" y="1242"/>
          <a:ext cx="2827501" cy="1696501"/>
        </a:xfrm>
        <a:prstGeom prst="rect">
          <a:avLst/>
        </a:prstGeom>
        <a:solidFill>
          <a:schemeClr val="accent2">
            <a:hueOff val="476694"/>
            <a:satOff val="2765"/>
            <a:lumOff val="274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-Był założycielem Hrubieszowskiego Towarzystwa Rolniczego</a:t>
          </a:r>
          <a:r>
            <a:rPr lang="pl-PL" sz="1600" kern="1200" dirty="0" smtClean="0"/>
            <a:t>,    </a:t>
          </a:r>
          <a:r>
            <a:rPr lang="pl-PL" sz="1600" kern="1200" dirty="0"/>
            <a:t>które jest w tych czasach największym w </a:t>
          </a:r>
          <a:r>
            <a:rPr lang="pl-PL" sz="1600" kern="1200" dirty="0" smtClean="0"/>
            <a:t>Europie       </a:t>
          </a:r>
          <a:r>
            <a:rPr lang="pl-PL" sz="1600" kern="1200" dirty="0"/>
            <a:t>tego typu przedsięwzięciem.</a:t>
          </a:r>
          <a:endParaRPr lang="en-US" sz="1600" kern="1200" dirty="0"/>
        </a:p>
      </dsp:txBody>
      <dsp:txXfrm>
        <a:off x="7211476" y="1242"/>
        <a:ext cx="2827501" cy="1696501"/>
      </dsp:txXfrm>
    </dsp:sp>
    <dsp:sp modelId="{CAF40244-632D-4427-A685-A81B1D4A6CEA}">
      <dsp:nvSpPr>
        <dsp:cNvPr id="0" name=""/>
        <dsp:cNvSpPr/>
      </dsp:nvSpPr>
      <dsp:spPr>
        <a:xfrm>
          <a:off x="990972" y="1980494"/>
          <a:ext cx="2827501" cy="1696501"/>
        </a:xfrm>
        <a:prstGeom prst="rect">
          <a:avLst/>
        </a:prstGeom>
        <a:solidFill>
          <a:schemeClr val="accent2">
            <a:hueOff val="715041"/>
            <a:satOff val="4148"/>
            <a:lumOff val="411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a:t>-W swoim testamencie Staszic zapisał spore sumy środków na ośrodki społeczne i instytucje charytatywne. </a:t>
          </a:r>
          <a:endParaRPr lang="en-US" sz="1600" kern="1200"/>
        </a:p>
      </dsp:txBody>
      <dsp:txXfrm>
        <a:off x="990972" y="1980494"/>
        <a:ext cx="2827501" cy="1696501"/>
      </dsp:txXfrm>
    </dsp:sp>
    <dsp:sp modelId="{0484354B-8756-432E-91CC-E22F7174D758}">
      <dsp:nvSpPr>
        <dsp:cNvPr id="0" name=""/>
        <dsp:cNvSpPr/>
      </dsp:nvSpPr>
      <dsp:spPr>
        <a:xfrm>
          <a:off x="4101224" y="1980494"/>
          <a:ext cx="2827501" cy="1696501"/>
        </a:xfrm>
        <a:prstGeom prst="rect">
          <a:avLst/>
        </a:prstGeom>
        <a:solidFill>
          <a:schemeClr val="accent2">
            <a:hueOff val="953388"/>
            <a:satOff val="5530"/>
            <a:lumOff val="549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-Był autorem patriotycznej broszury, która wywarła </a:t>
          </a:r>
          <a:r>
            <a:rPr lang="pl-PL" sz="1600" kern="1200" dirty="0" smtClean="0"/>
            <a:t>             wpływ </a:t>
          </a:r>
          <a:r>
            <a:rPr lang="pl-PL" sz="1600" kern="1200" dirty="0"/>
            <a:t>na </a:t>
          </a:r>
          <a:r>
            <a:rPr lang="pl-PL" sz="1600" kern="1200" dirty="0" smtClean="0"/>
            <a:t>powstanie  </a:t>
          </a:r>
          <a:r>
            <a:rPr lang="pl-PL" sz="1600" kern="1200" dirty="0"/>
            <a:t>Konstytucji 3 </a:t>
          </a:r>
          <a:r>
            <a:rPr lang="pl-PL" sz="1600" kern="1200" dirty="0" smtClean="0"/>
            <a:t>Maja</a:t>
          </a:r>
          <a:r>
            <a:rPr lang="pl-PL" sz="1600" kern="1200" dirty="0"/>
            <a:t>. </a:t>
          </a:r>
          <a:endParaRPr lang="en-US" sz="1600" kern="1200" dirty="0"/>
        </a:p>
      </dsp:txBody>
      <dsp:txXfrm>
        <a:off x="4101224" y="1980494"/>
        <a:ext cx="2827501" cy="1696501"/>
      </dsp:txXfrm>
    </dsp:sp>
    <dsp:sp modelId="{C5B9B48D-4CA3-46D6-AB6A-6A7BA6CF8569}">
      <dsp:nvSpPr>
        <dsp:cNvPr id="0" name=""/>
        <dsp:cNvSpPr/>
      </dsp:nvSpPr>
      <dsp:spPr>
        <a:xfrm>
          <a:off x="7211476" y="1980494"/>
          <a:ext cx="2827501" cy="1696501"/>
        </a:xfrm>
        <a:prstGeom prst="rec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a:t>-Uważa się, że jego intencje wstąpienia do stanu duchownego podyktowane były chęcią zaistnienia w świecie uczonych patriotów, którzy mieli wpływ na kształt bieżącej polityki.</a:t>
          </a:r>
          <a:endParaRPr lang="en-US" sz="1600" kern="1200"/>
        </a:p>
      </dsp:txBody>
      <dsp:txXfrm>
        <a:off x="7211476" y="1980494"/>
        <a:ext cx="2827501" cy="1696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32A30-0CEA-4F52-AD50-74C8828F43BD}">
      <dsp:nvSpPr>
        <dsp:cNvPr id="0" name=""/>
        <dsp:cNvSpPr/>
      </dsp:nvSpPr>
      <dsp:spPr>
        <a:xfrm>
          <a:off x="7042" y="770720"/>
          <a:ext cx="2201351" cy="2641622"/>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5" tIns="0" rIns="217445" bIns="330200" numCol="1" spcCol="1270" anchor="t" anchorCtr="0">
          <a:noAutofit/>
        </a:bodyPr>
        <a:lstStyle/>
        <a:p>
          <a:pPr lvl="0" algn="ctr" defTabSz="666750">
            <a:lnSpc>
              <a:spcPct val="90000"/>
            </a:lnSpc>
            <a:spcBef>
              <a:spcPct val="0"/>
            </a:spcBef>
            <a:spcAft>
              <a:spcPct val="35000"/>
            </a:spcAft>
          </a:pPr>
          <a:r>
            <a:rPr lang="pl-PL" sz="1500" kern="1200" dirty="0"/>
            <a:t>“Gdy Polacy będą umieć siebie samych cenić w domu, będą ich cenić i za granicą.” </a:t>
          </a:r>
          <a:endParaRPr lang="en-US" sz="1500" kern="1200" dirty="0"/>
        </a:p>
      </dsp:txBody>
      <dsp:txXfrm>
        <a:off x="7042" y="1827369"/>
        <a:ext cx="2201351" cy="1584973"/>
      </dsp:txXfrm>
    </dsp:sp>
    <dsp:sp modelId="{E7F0C82E-58F8-4AE6-91D6-85ADA80A4CCD}">
      <dsp:nvSpPr>
        <dsp:cNvPr id="0" name=""/>
        <dsp:cNvSpPr/>
      </dsp:nvSpPr>
      <dsp:spPr>
        <a:xfrm>
          <a:off x="7042" y="770720"/>
          <a:ext cx="2201351" cy="105664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7445" tIns="165100" rIns="217445" bIns="165100" numCol="1" spcCol="1270" anchor="ctr" anchorCtr="0">
          <a:noAutofit/>
        </a:bodyPr>
        <a:lstStyle/>
        <a:p>
          <a:pPr lvl="0" algn="l" defTabSz="2400300">
            <a:lnSpc>
              <a:spcPct val="90000"/>
            </a:lnSpc>
            <a:spcBef>
              <a:spcPct val="0"/>
            </a:spcBef>
            <a:spcAft>
              <a:spcPct val="35000"/>
            </a:spcAft>
          </a:pPr>
          <a:r>
            <a:rPr lang="en-US" sz="5400" kern="1200"/>
            <a:t>01</a:t>
          </a:r>
        </a:p>
      </dsp:txBody>
      <dsp:txXfrm>
        <a:off x="7042" y="770720"/>
        <a:ext cx="2201351" cy="1056648"/>
      </dsp:txXfrm>
    </dsp:sp>
    <dsp:sp modelId="{44055856-3F66-4362-88CF-6622D01D641C}">
      <dsp:nvSpPr>
        <dsp:cNvPr id="0" name=""/>
        <dsp:cNvSpPr/>
      </dsp:nvSpPr>
      <dsp:spPr>
        <a:xfrm>
          <a:off x="2384501" y="770720"/>
          <a:ext cx="2201351" cy="2641622"/>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5" tIns="0" rIns="217445" bIns="330200" numCol="1" spcCol="1270" anchor="t" anchorCtr="0">
          <a:noAutofit/>
        </a:bodyPr>
        <a:lstStyle/>
        <a:p>
          <a:pPr lvl="0" algn="ctr" defTabSz="666750">
            <a:lnSpc>
              <a:spcPct val="90000"/>
            </a:lnSpc>
            <a:spcBef>
              <a:spcPct val="0"/>
            </a:spcBef>
            <a:spcAft>
              <a:spcPct val="35000"/>
            </a:spcAft>
          </a:pPr>
          <a:r>
            <a:rPr lang="pl-PL" sz="1500" kern="1200" dirty="0"/>
            <a:t>“Pierwszym obowiązkiem </a:t>
          </a:r>
          <a:r>
            <a:rPr lang="pl-PL" sz="1500" kern="1200" dirty="0" smtClean="0"/>
            <a:t>człowieka                </a:t>
          </a:r>
          <a:r>
            <a:rPr lang="pl-PL" sz="1500" kern="1200" dirty="0"/>
            <a:t>jest pracować.” </a:t>
          </a:r>
          <a:endParaRPr lang="en-US" sz="1500" kern="1200" dirty="0"/>
        </a:p>
      </dsp:txBody>
      <dsp:txXfrm>
        <a:off x="2384501" y="1827369"/>
        <a:ext cx="2201351" cy="1584973"/>
      </dsp:txXfrm>
    </dsp:sp>
    <dsp:sp modelId="{AE5BEC93-D588-4022-9D97-62DC93B71B39}">
      <dsp:nvSpPr>
        <dsp:cNvPr id="0" name=""/>
        <dsp:cNvSpPr/>
      </dsp:nvSpPr>
      <dsp:spPr>
        <a:xfrm>
          <a:off x="2384501" y="770720"/>
          <a:ext cx="2201351" cy="105664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7445" tIns="165100" rIns="217445" bIns="165100" numCol="1" spcCol="1270" anchor="ctr" anchorCtr="0">
          <a:noAutofit/>
        </a:bodyPr>
        <a:lstStyle/>
        <a:p>
          <a:pPr lvl="0" algn="l" defTabSz="2400300">
            <a:lnSpc>
              <a:spcPct val="90000"/>
            </a:lnSpc>
            <a:spcBef>
              <a:spcPct val="0"/>
            </a:spcBef>
            <a:spcAft>
              <a:spcPct val="35000"/>
            </a:spcAft>
          </a:pPr>
          <a:r>
            <a:rPr lang="en-US" sz="5400" kern="1200"/>
            <a:t>02</a:t>
          </a:r>
        </a:p>
      </dsp:txBody>
      <dsp:txXfrm>
        <a:off x="2384501" y="770720"/>
        <a:ext cx="2201351" cy="1056648"/>
      </dsp:txXfrm>
    </dsp:sp>
    <dsp:sp modelId="{79A2F240-2C23-422E-9108-8AC012A8C7EB}">
      <dsp:nvSpPr>
        <dsp:cNvPr id="0" name=""/>
        <dsp:cNvSpPr/>
      </dsp:nvSpPr>
      <dsp:spPr>
        <a:xfrm>
          <a:off x="4761961" y="770720"/>
          <a:ext cx="2201351" cy="2641622"/>
        </a:xfrm>
        <a:prstGeom prst="rect">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5" tIns="0" rIns="217445" bIns="330200" numCol="1" spcCol="1270" anchor="t" anchorCtr="0">
          <a:noAutofit/>
        </a:bodyPr>
        <a:lstStyle/>
        <a:p>
          <a:pPr lvl="0" algn="ctr" defTabSz="666750">
            <a:lnSpc>
              <a:spcPct val="90000"/>
            </a:lnSpc>
            <a:spcBef>
              <a:spcPct val="0"/>
            </a:spcBef>
            <a:spcAft>
              <a:spcPct val="35000"/>
            </a:spcAft>
          </a:pPr>
          <a:r>
            <a:rPr lang="pl-PL" sz="1500" kern="1200" dirty="0"/>
            <a:t>“Długie doświadczenie naucza, że tylko Polacy są zdolni do rządzenia Polakami.” </a:t>
          </a:r>
          <a:endParaRPr lang="en-US" sz="1500" kern="1200" dirty="0"/>
        </a:p>
      </dsp:txBody>
      <dsp:txXfrm>
        <a:off x="4761961" y="1827369"/>
        <a:ext cx="2201351" cy="1584973"/>
      </dsp:txXfrm>
    </dsp:sp>
    <dsp:sp modelId="{E44B5441-55DD-4868-8AA6-9C4FD5148C82}">
      <dsp:nvSpPr>
        <dsp:cNvPr id="0" name=""/>
        <dsp:cNvSpPr/>
      </dsp:nvSpPr>
      <dsp:spPr>
        <a:xfrm>
          <a:off x="4761961" y="770720"/>
          <a:ext cx="2201351" cy="105664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7445" tIns="165100" rIns="217445" bIns="165100" numCol="1" spcCol="1270" anchor="ctr" anchorCtr="0">
          <a:noAutofit/>
        </a:bodyPr>
        <a:lstStyle/>
        <a:p>
          <a:pPr lvl="0" algn="l" defTabSz="2400300">
            <a:lnSpc>
              <a:spcPct val="90000"/>
            </a:lnSpc>
            <a:spcBef>
              <a:spcPct val="0"/>
            </a:spcBef>
            <a:spcAft>
              <a:spcPct val="35000"/>
            </a:spcAft>
          </a:pPr>
          <a:r>
            <a:rPr lang="en-US" sz="5400" kern="1200"/>
            <a:t>03</a:t>
          </a:r>
        </a:p>
      </dsp:txBody>
      <dsp:txXfrm>
        <a:off x="4761961" y="770720"/>
        <a:ext cx="2201351" cy="1056648"/>
      </dsp:txXfrm>
    </dsp:sp>
    <dsp:sp modelId="{58CFD3AE-31EF-40BE-9302-54AA4C41F5FA}">
      <dsp:nvSpPr>
        <dsp:cNvPr id="0" name=""/>
        <dsp:cNvSpPr/>
      </dsp:nvSpPr>
      <dsp:spPr>
        <a:xfrm>
          <a:off x="7139421" y="770720"/>
          <a:ext cx="2201351" cy="2641622"/>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5" tIns="0" rIns="217445" bIns="330200" numCol="1" spcCol="1270" anchor="t" anchorCtr="0">
          <a:noAutofit/>
        </a:bodyPr>
        <a:lstStyle/>
        <a:p>
          <a:pPr lvl="0" algn="ctr" defTabSz="666750">
            <a:lnSpc>
              <a:spcPct val="90000"/>
            </a:lnSpc>
            <a:spcBef>
              <a:spcPct val="0"/>
            </a:spcBef>
            <a:spcAft>
              <a:spcPct val="35000"/>
            </a:spcAft>
          </a:pPr>
          <a:r>
            <a:rPr lang="pl-PL" sz="1500" kern="1200" dirty="0"/>
            <a:t>“Paść może i Naród wielki; zniszczeć </a:t>
          </a:r>
          <a:r>
            <a:rPr lang="pl-PL" sz="1500" kern="1200" dirty="0" smtClean="0"/>
            <a:t>                 nie </a:t>
          </a:r>
          <a:r>
            <a:rPr lang="pl-PL" sz="1500" kern="1200" dirty="0"/>
            <a:t>może, tylko nikczemny!” </a:t>
          </a:r>
          <a:endParaRPr lang="en-US" sz="1500" kern="1200" dirty="0"/>
        </a:p>
      </dsp:txBody>
      <dsp:txXfrm>
        <a:off x="7139421" y="1827369"/>
        <a:ext cx="2201351" cy="1584973"/>
      </dsp:txXfrm>
    </dsp:sp>
    <dsp:sp modelId="{55AA4F47-6EFC-4891-AFA5-FAF8907BD926}">
      <dsp:nvSpPr>
        <dsp:cNvPr id="0" name=""/>
        <dsp:cNvSpPr/>
      </dsp:nvSpPr>
      <dsp:spPr>
        <a:xfrm>
          <a:off x="7139421" y="770720"/>
          <a:ext cx="2201351" cy="105664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7445" tIns="165100" rIns="217445" bIns="165100" numCol="1" spcCol="1270" anchor="ctr" anchorCtr="0">
          <a:noAutofit/>
        </a:bodyPr>
        <a:lstStyle/>
        <a:p>
          <a:pPr lvl="0" algn="l" defTabSz="2400300">
            <a:lnSpc>
              <a:spcPct val="90000"/>
            </a:lnSpc>
            <a:spcBef>
              <a:spcPct val="0"/>
            </a:spcBef>
            <a:spcAft>
              <a:spcPct val="35000"/>
            </a:spcAft>
          </a:pPr>
          <a:r>
            <a:rPr lang="en-US" sz="5400" kern="1200"/>
            <a:t>04</a:t>
          </a:r>
        </a:p>
      </dsp:txBody>
      <dsp:txXfrm>
        <a:off x="7139421" y="770720"/>
        <a:ext cx="2201351" cy="1056648"/>
      </dsp:txXfrm>
    </dsp:sp>
    <dsp:sp modelId="{22042789-96F7-43B0-B920-5E36BE18BE18}">
      <dsp:nvSpPr>
        <dsp:cNvPr id="0" name=""/>
        <dsp:cNvSpPr/>
      </dsp:nvSpPr>
      <dsp:spPr>
        <a:xfrm>
          <a:off x="9516881" y="770720"/>
          <a:ext cx="2201351" cy="264162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5" tIns="0" rIns="217445" bIns="330200" numCol="1" spcCol="1270" anchor="t" anchorCtr="0">
          <a:noAutofit/>
        </a:bodyPr>
        <a:lstStyle/>
        <a:p>
          <a:pPr lvl="0" algn="ctr" defTabSz="666750">
            <a:lnSpc>
              <a:spcPct val="90000"/>
            </a:lnSpc>
            <a:spcBef>
              <a:spcPct val="0"/>
            </a:spcBef>
            <a:spcAft>
              <a:spcPct val="35000"/>
            </a:spcAft>
          </a:pPr>
          <a:r>
            <a:rPr lang="pl-PL" sz="1500" kern="1200" dirty="0"/>
            <a:t>“Równość, wolność </a:t>
          </a:r>
          <a:r>
            <a:rPr lang="pl-PL" sz="1500" kern="1200" dirty="0" smtClean="0"/>
            <a:t>  </a:t>
          </a:r>
          <a:r>
            <a:rPr lang="pl-PL" sz="1500" kern="1200" dirty="0" smtClean="0"/>
            <a:t>    </a:t>
          </a:r>
          <a:r>
            <a:rPr lang="pl-PL" sz="1500" kern="1200" dirty="0" smtClean="0"/>
            <a:t>i </a:t>
          </a:r>
          <a:r>
            <a:rPr lang="pl-PL" sz="1500" kern="1200" dirty="0"/>
            <a:t>własność są najpotrzebniejszym </a:t>
          </a:r>
          <a:r>
            <a:rPr lang="pl-PL" sz="1500" kern="1200" dirty="0" smtClean="0"/>
            <a:t>    i </a:t>
          </a:r>
          <a:r>
            <a:rPr lang="pl-PL" sz="1500" kern="1200" dirty="0"/>
            <a:t>najprostszym wnioskiem z praw człowieka.”</a:t>
          </a:r>
          <a:endParaRPr lang="en-US" sz="1500" kern="1200" dirty="0"/>
        </a:p>
      </dsp:txBody>
      <dsp:txXfrm>
        <a:off x="9516881" y="1827369"/>
        <a:ext cx="2201351" cy="1584973"/>
      </dsp:txXfrm>
    </dsp:sp>
    <dsp:sp modelId="{9FBACD8E-F82A-4563-A41D-4E9AC4148EC0}">
      <dsp:nvSpPr>
        <dsp:cNvPr id="0" name=""/>
        <dsp:cNvSpPr/>
      </dsp:nvSpPr>
      <dsp:spPr>
        <a:xfrm>
          <a:off x="9516881" y="770720"/>
          <a:ext cx="2201351" cy="105664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7445" tIns="165100" rIns="217445" bIns="165100" numCol="1" spcCol="1270" anchor="ctr" anchorCtr="0">
          <a:noAutofit/>
        </a:bodyPr>
        <a:lstStyle/>
        <a:p>
          <a:pPr lvl="0" algn="l" defTabSz="2400300">
            <a:lnSpc>
              <a:spcPct val="90000"/>
            </a:lnSpc>
            <a:spcBef>
              <a:spcPct val="0"/>
            </a:spcBef>
            <a:spcAft>
              <a:spcPct val="35000"/>
            </a:spcAft>
          </a:pPr>
          <a:r>
            <a:rPr lang="en-US" sz="5400" kern="1200"/>
            <a:t>05</a:t>
          </a:r>
        </a:p>
      </dsp:txBody>
      <dsp:txXfrm>
        <a:off x="9516881" y="770720"/>
        <a:ext cx="2201351" cy="1056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D55A7-1BD7-4B48-A819-4E61EC5EBE13}">
      <dsp:nvSpPr>
        <dsp:cNvPr id="0" name=""/>
        <dsp:cNvSpPr/>
      </dsp:nvSpPr>
      <dsp:spPr>
        <a:xfrm>
          <a:off x="0" y="58889"/>
          <a:ext cx="11029950" cy="6552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a:t>Wikipedia.org</a:t>
          </a:r>
          <a:endParaRPr lang="en-US" sz="2800" kern="1200" dirty="0"/>
        </a:p>
      </dsp:txBody>
      <dsp:txXfrm>
        <a:off x="31984" y="90873"/>
        <a:ext cx="10965982" cy="591232"/>
      </dsp:txXfrm>
    </dsp:sp>
    <dsp:sp modelId="{9AF7A1A5-9830-44D6-8D03-F9D098886D3C}">
      <dsp:nvSpPr>
        <dsp:cNvPr id="0" name=""/>
        <dsp:cNvSpPr/>
      </dsp:nvSpPr>
      <dsp:spPr>
        <a:xfrm>
          <a:off x="0" y="775679"/>
          <a:ext cx="11029950" cy="65520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a:t>pilczyca.org</a:t>
          </a:r>
          <a:endParaRPr lang="en-US" sz="2800" kern="1200" dirty="0"/>
        </a:p>
      </dsp:txBody>
      <dsp:txXfrm>
        <a:off x="31984" y="807663"/>
        <a:ext cx="10965982" cy="591232"/>
      </dsp:txXfrm>
    </dsp:sp>
    <dsp:sp modelId="{1BC83DDC-BA11-414F-9485-B6EF39CBBA35}">
      <dsp:nvSpPr>
        <dsp:cNvPr id="0" name=""/>
        <dsp:cNvSpPr/>
      </dsp:nvSpPr>
      <dsp:spPr>
        <a:xfrm>
          <a:off x="0" y="1511519"/>
          <a:ext cx="11029950" cy="655200"/>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a:t>Bezmapy.pl</a:t>
          </a:r>
          <a:endParaRPr lang="en-US" sz="2800" kern="1200" dirty="0"/>
        </a:p>
      </dsp:txBody>
      <dsp:txXfrm>
        <a:off x="31984" y="1543503"/>
        <a:ext cx="10965982" cy="591232"/>
      </dsp:txXfrm>
    </dsp:sp>
    <dsp:sp modelId="{5A93C6A9-E225-424D-B191-3C55F5C7A636}">
      <dsp:nvSpPr>
        <dsp:cNvPr id="0" name=""/>
        <dsp:cNvSpPr/>
      </dsp:nvSpPr>
      <dsp:spPr>
        <a:xfrm>
          <a:off x="0" y="2247359"/>
          <a:ext cx="11029950" cy="655200"/>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a:t>cytaty.info</a:t>
          </a:r>
          <a:endParaRPr lang="en-US" sz="2800" kern="1200" dirty="0"/>
        </a:p>
      </dsp:txBody>
      <dsp:txXfrm>
        <a:off x="31984" y="2279343"/>
        <a:ext cx="10965982" cy="591232"/>
      </dsp:txXfrm>
    </dsp:sp>
    <dsp:sp modelId="{7D5716EC-DAB6-4135-BF37-A9DFE680948F}">
      <dsp:nvSpPr>
        <dsp:cNvPr id="0" name=""/>
        <dsp:cNvSpPr/>
      </dsp:nvSpPr>
      <dsp:spPr>
        <a:xfrm>
          <a:off x="0" y="2983199"/>
          <a:ext cx="11029950" cy="655200"/>
        </a:xfrm>
        <a:prstGeom prst="round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a:t>Zyciorysy.info</a:t>
          </a:r>
          <a:endParaRPr lang="en-US" sz="2800" kern="1200" dirty="0"/>
        </a:p>
      </dsp:txBody>
      <dsp:txXfrm>
        <a:off x="31984" y="3015183"/>
        <a:ext cx="10965982" cy="5912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4/24/2020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4/24/2020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4/24/2020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4/24/2020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4/24/2020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r.wikipedia.org/wiki/Palais_Staszic_(Varsovi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urtn.deviantart.com/art/Misty-Lake-339492586"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Stanis%C5%82aw_Staszic"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wikipedia.org/wiki/Lippische_M%C3%BCnzgeschichte?previous=yes"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pl.wikiquote.org/wiki/Ksi%C4%85%C5%BCka"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Georges-Louis_Leclerc,_Comte_de_Buffon"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www.flickr.com/photos/samueljohn/6149266403/"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l.wikipedia.org/wiki/Biblioteka"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pl.wikipedia.org/wiki/Pomnik_Miko%C5%82aja_Kopernika_w_Warszawie"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Staszic </a:t>
            </a:r>
            <a:r>
              <a:rPr lang="en-US" dirty="0" err="1"/>
              <a:t>znany</a:t>
            </a:r>
            <a:r>
              <a:rPr lang="en-US" dirty="0"/>
              <a:t> I </a:t>
            </a:r>
            <a:r>
              <a:rPr lang="en-US" dirty="0" err="1"/>
              <a:t>nieznany</a:t>
            </a:r>
            <a:endParaRPr lang="en-US" dirty="0"/>
          </a:p>
        </p:txBody>
      </p:sp>
      <p:sp>
        <p:nvSpPr>
          <p:cNvPr id="3" name="Subtitle 2"/>
          <p:cNvSpPr>
            <a:spLocks noGrp="1"/>
          </p:cNvSpPr>
          <p:nvPr>
            <p:ph type="subTitle" idx="1"/>
          </p:nvPr>
        </p:nvSpPr>
        <p:spPr/>
        <p:txBody>
          <a:bodyPr/>
          <a:lstStyle/>
          <a:p>
            <a:endParaRPr lang="en-US"/>
          </a:p>
        </p:txBody>
      </p:sp>
      <p:pic>
        <p:nvPicPr>
          <p:cNvPr id="8" name="Obraz 8" descr="Obraz zawierający wewnątrz, siedzi, kamera, stół&#10;&#10;Opis wygenerowany przy bardzo wysokim poziomie pewności">
            <a:extLst>
              <a:ext uri="{FF2B5EF4-FFF2-40B4-BE49-F238E27FC236}">
                <a16:creationId xmlns="" xmlns:a16="http://schemas.microsoft.com/office/drawing/2014/main" id="{A779E776-497A-4B6C-BDED-4C8019AA2BB0}"/>
              </a:ext>
            </a:extLst>
          </p:cNvPr>
          <p:cNvPicPr>
            <a:picLocks noChangeAspect="1"/>
          </p:cNvPicPr>
          <p:nvPr/>
        </p:nvPicPr>
        <p:blipFill>
          <a:blip r:embed="rId2"/>
          <a:stretch>
            <a:fillRect/>
          </a:stretch>
        </p:blipFill>
        <p:spPr>
          <a:xfrm>
            <a:off x="0" y="-40096"/>
            <a:ext cx="12192000" cy="6900092"/>
          </a:xfrm>
          <a:prstGeom prst="rect">
            <a:avLst/>
          </a:prstGeom>
        </p:spPr>
      </p:pic>
      <p:sp>
        <p:nvSpPr>
          <p:cNvPr id="10" name="pole tekstowe 9">
            <a:extLst>
              <a:ext uri="{FF2B5EF4-FFF2-40B4-BE49-F238E27FC236}">
                <a16:creationId xmlns="" xmlns:a16="http://schemas.microsoft.com/office/drawing/2014/main" id="{3F2FF015-B484-48D4-A5E0-D86457FC90C3}"/>
              </a:ext>
            </a:extLst>
          </p:cNvPr>
          <p:cNvSpPr txBox="1"/>
          <p:nvPr/>
        </p:nvSpPr>
        <p:spPr>
          <a:xfrm>
            <a:off x="790575" y="390525"/>
            <a:ext cx="11049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7200" b="1" dirty="0">
                <a:solidFill>
                  <a:schemeClr val="bg1"/>
                </a:solidFill>
                <a:latin typeface="+mj-lt"/>
                <a:cs typeface="Times New Roman"/>
              </a:rPr>
              <a:t>Staszic znany i nieznany</a:t>
            </a:r>
            <a:endParaRPr lang="pl-PL" sz="7200" dirty="0">
              <a:solidFill>
                <a:schemeClr val="bg1"/>
              </a:solidFill>
              <a:latin typeface="+mj-lt"/>
              <a:cs typeface="Times New Roman"/>
            </a:endParaRPr>
          </a:p>
        </p:txBody>
      </p:sp>
      <p:sp>
        <p:nvSpPr>
          <p:cNvPr id="12" name="pole tekstowe 11">
            <a:extLst>
              <a:ext uri="{FF2B5EF4-FFF2-40B4-BE49-F238E27FC236}">
                <a16:creationId xmlns="" xmlns:a16="http://schemas.microsoft.com/office/drawing/2014/main" id="{B6BFA30D-6A85-4DEF-B7F0-1CE4ED85712C}"/>
              </a:ext>
            </a:extLst>
          </p:cNvPr>
          <p:cNvSpPr txBox="1"/>
          <p:nvPr/>
        </p:nvSpPr>
        <p:spPr>
          <a:xfrm>
            <a:off x="1" y="4391025"/>
            <a:ext cx="49149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sz="2800" b="1" i="1" dirty="0">
                <a:solidFill>
                  <a:schemeClr val="bg1"/>
                </a:solidFill>
                <a:latin typeface="Comic Sans MS" pitchFamily="66" charset="0"/>
                <a:ea typeface="+mn-lt"/>
                <a:cs typeface="+mn-lt"/>
              </a:rPr>
              <a:t>Dobry człowiek </a:t>
            </a:r>
            <a:endParaRPr lang="pl-PL" sz="2800" b="1" i="1" dirty="0" smtClean="0">
              <a:solidFill>
                <a:schemeClr val="bg1"/>
              </a:solidFill>
              <a:latin typeface="Comic Sans MS" pitchFamily="66" charset="0"/>
              <a:ea typeface="+mn-lt"/>
              <a:cs typeface="+mn-lt"/>
            </a:endParaRPr>
          </a:p>
          <a:p>
            <a:pPr algn="ctr"/>
            <a:r>
              <a:rPr lang="pl-PL" sz="2800" b="1" i="1" dirty="0" smtClean="0">
                <a:solidFill>
                  <a:schemeClr val="bg1"/>
                </a:solidFill>
                <a:latin typeface="Comic Sans MS" pitchFamily="66" charset="0"/>
                <a:ea typeface="+mn-lt"/>
                <a:cs typeface="+mn-lt"/>
              </a:rPr>
              <a:t>woli </a:t>
            </a:r>
            <a:r>
              <a:rPr lang="pl-PL" sz="2800" b="1" i="1" dirty="0">
                <a:solidFill>
                  <a:schemeClr val="bg1"/>
                </a:solidFill>
                <a:latin typeface="Comic Sans MS" pitchFamily="66" charset="0"/>
                <a:ea typeface="+mn-lt"/>
                <a:cs typeface="+mn-lt"/>
              </a:rPr>
              <a:t>sam cierpieć </a:t>
            </a:r>
            <a:endParaRPr lang="pl-PL" sz="2800" b="1" i="1" dirty="0" smtClean="0">
              <a:solidFill>
                <a:schemeClr val="bg1"/>
              </a:solidFill>
              <a:latin typeface="Comic Sans MS" pitchFamily="66" charset="0"/>
              <a:ea typeface="+mn-lt"/>
              <a:cs typeface="+mn-lt"/>
            </a:endParaRPr>
          </a:p>
          <a:p>
            <a:pPr algn="ctr"/>
            <a:r>
              <a:rPr lang="pl-PL" sz="2800" b="1" i="1" dirty="0" smtClean="0">
                <a:solidFill>
                  <a:schemeClr val="bg1"/>
                </a:solidFill>
                <a:latin typeface="Comic Sans MS" pitchFamily="66" charset="0"/>
                <a:ea typeface="+mn-lt"/>
                <a:cs typeface="+mn-lt"/>
              </a:rPr>
              <a:t>niż na </a:t>
            </a:r>
            <a:r>
              <a:rPr lang="pl-PL" sz="2800" b="1" i="1" dirty="0">
                <a:solidFill>
                  <a:schemeClr val="bg1"/>
                </a:solidFill>
                <a:latin typeface="Comic Sans MS" pitchFamily="66" charset="0"/>
                <a:ea typeface="+mn-lt"/>
                <a:cs typeface="+mn-lt"/>
              </a:rPr>
              <a:t>cierpienia </a:t>
            </a:r>
            <a:endParaRPr lang="pl-PL" sz="2800" b="1" i="1" dirty="0" smtClean="0">
              <a:solidFill>
                <a:schemeClr val="bg1"/>
              </a:solidFill>
              <a:latin typeface="Comic Sans MS" pitchFamily="66" charset="0"/>
              <a:ea typeface="+mn-lt"/>
              <a:cs typeface="+mn-lt"/>
            </a:endParaRPr>
          </a:p>
          <a:p>
            <a:pPr algn="ctr"/>
            <a:r>
              <a:rPr lang="pl-PL" sz="2800" b="1" i="1" dirty="0" smtClean="0">
                <a:solidFill>
                  <a:schemeClr val="bg1"/>
                </a:solidFill>
                <a:latin typeface="Comic Sans MS" pitchFamily="66" charset="0"/>
                <a:ea typeface="+mn-lt"/>
                <a:cs typeface="+mn-lt"/>
              </a:rPr>
              <a:t>drugich </a:t>
            </a:r>
            <a:r>
              <a:rPr lang="pl-PL" sz="2800" b="1" i="1" dirty="0">
                <a:solidFill>
                  <a:schemeClr val="bg1"/>
                </a:solidFill>
                <a:latin typeface="Comic Sans MS" pitchFamily="66" charset="0"/>
                <a:ea typeface="+mn-lt"/>
                <a:cs typeface="+mn-lt"/>
              </a:rPr>
              <a:t>patrzeć.</a:t>
            </a:r>
            <a:endParaRPr lang="pl-PL" sz="2800" b="1" i="1" dirty="0">
              <a:solidFill>
                <a:schemeClr val="bg1"/>
              </a:solidFill>
              <a:latin typeface="Comic Sans MS" pitchFamily="66" charset="0"/>
            </a:endParaRPr>
          </a:p>
        </p:txBody>
      </p:sp>
    </p:spTree>
    <p:extLst>
      <p:ext uri="{BB962C8B-B14F-4D97-AF65-F5344CB8AC3E}">
        <p14:creationId xmlns:p14="http://schemas.microsoft.com/office/powerpoint/2010/main" val="40156701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2928117C-9446-4E7F-AE62-95E0F6DB5B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 xmlns:a16="http://schemas.microsoft.com/office/drawing/2014/main" id="{84D30AFB-4D71-48B0-AA00-28EE92363A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 xmlns:a16="http://schemas.microsoft.com/office/drawing/2014/main" id="{96A0B76F-8010-4C62-B4B6-C5FC438C05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 xmlns:a16="http://schemas.microsoft.com/office/drawing/2014/main" id="{9FC936C0-4624-438D-BDD0-6B296BD640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 xmlns:a16="http://schemas.microsoft.com/office/drawing/2014/main" id="{683F1FFD-1AA8-4EC2-97B9-FEC7564F48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budynek, zewnętrzne, droga, duży&#10;&#10;Opis wygenerowany przy bardzo wysokim poziomie pewności">
            <a:extLst>
              <a:ext uri="{FF2B5EF4-FFF2-40B4-BE49-F238E27FC236}">
                <a16:creationId xmlns="" xmlns:a16="http://schemas.microsoft.com/office/drawing/2014/main" id="{30D03DAE-FBCB-4DA9-9445-8B970834D48C}"/>
              </a:ext>
            </a:extLst>
          </p:cNvPr>
          <p:cNvPicPr>
            <a:picLocks noGrp="1" noChangeAspect="1"/>
          </p:cNvPicPr>
          <p:nvPr>
            <p:ph idx="1"/>
          </p:nvPr>
        </p:nvPicPr>
        <p:blipFill rotWithShape="1">
          <a:blip r:embed="rId2">
            <a:extLst>
              <a:ext uri="{837473B0-CC2E-450A-ABE3-18F120FF3D39}">
                <a1611:picAttrSrcUrl xmlns="" xmlns:a1611="http://schemas.microsoft.com/office/drawing/2016/11/main" r:id="rId3"/>
              </a:ext>
            </a:extLst>
          </a:blip>
          <a:srcRect l="7233" r="4598" b="1"/>
          <a:stretch/>
        </p:blipFill>
        <p:spPr>
          <a:xfrm>
            <a:off x="446534" y="723899"/>
            <a:ext cx="7097266" cy="5676901"/>
          </a:xfrm>
          <a:prstGeom prst="rect">
            <a:avLst/>
          </a:prstGeom>
        </p:spPr>
      </p:pic>
      <p:sp>
        <p:nvSpPr>
          <p:cNvPr id="21" name="Rectangle 20">
            <a:extLst>
              <a:ext uri="{FF2B5EF4-FFF2-40B4-BE49-F238E27FC236}">
                <a16:creationId xmlns="" xmlns:a16="http://schemas.microsoft.com/office/drawing/2014/main" id="{8FF0F8A7-C9E3-49D9-A67E-09FF582C78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D634B6F8-1C98-4D0F-98E8-93CE47671ED0}"/>
              </a:ext>
            </a:extLst>
          </p:cNvPr>
          <p:cNvSpPr>
            <a:spLocks noGrp="1"/>
          </p:cNvSpPr>
          <p:nvPr>
            <p:ph type="title"/>
          </p:nvPr>
        </p:nvSpPr>
        <p:spPr>
          <a:xfrm>
            <a:off x="8039100" y="1581150"/>
            <a:ext cx="3771900" cy="2381250"/>
          </a:xfrm>
        </p:spPr>
        <p:txBody>
          <a:bodyPr vert="horz" lIns="91440" tIns="45720" rIns="91440" bIns="45720" rtlCol="0" anchor="b">
            <a:normAutofit/>
          </a:bodyPr>
          <a:lstStyle/>
          <a:p>
            <a:pPr algn="ctr"/>
            <a:r>
              <a:rPr lang="en-US" sz="3200" dirty="0">
                <a:solidFill>
                  <a:srgbClr val="FFFFFF"/>
                </a:solidFill>
              </a:rPr>
              <a:t>Pałac </a:t>
            </a:r>
            <a:r>
              <a:rPr lang="en-US" sz="3200" dirty="0" smtClean="0">
                <a:solidFill>
                  <a:srgbClr val="FFFFFF"/>
                </a:solidFill>
              </a:rPr>
              <a:t>Staszic</a:t>
            </a:r>
            <a:r>
              <a:rPr lang="pl-PL" sz="3200" dirty="0" smtClean="0">
                <a:solidFill>
                  <a:srgbClr val="FFFFFF"/>
                </a:solidFill>
              </a:rPr>
              <a:t>A   </a:t>
            </a:r>
            <a:r>
              <a:rPr lang="en-US" sz="3200" dirty="0" smtClean="0">
                <a:solidFill>
                  <a:srgbClr val="FFFFFF"/>
                </a:solidFill>
              </a:rPr>
              <a:t>w </a:t>
            </a:r>
            <a:r>
              <a:rPr lang="en-US" sz="3200" dirty="0">
                <a:solidFill>
                  <a:srgbClr val="FFFFFF"/>
                </a:solidFill>
              </a:rPr>
              <a:t>warszawie</a:t>
            </a:r>
          </a:p>
        </p:txBody>
      </p:sp>
      <p:grpSp>
        <p:nvGrpSpPr>
          <p:cNvPr id="23" name="Group 22">
            <a:extLst>
              <a:ext uri="{FF2B5EF4-FFF2-40B4-BE49-F238E27FC236}">
                <a16:creationId xmlns="" xmlns:a16="http://schemas.microsoft.com/office/drawing/2014/main" id="{A4274C20-A98B-4AC3-B16A-B7F41CB582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6534" y="453643"/>
            <a:ext cx="11298933" cy="98554"/>
            <a:chOff x="446534" y="453643"/>
            <a:chExt cx="11298933" cy="98554"/>
          </a:xfrm>
        </p:grpSpPr>
        <p:sp>
          <p:nvSpPr>
            <p:cNvPr id="24" name="Rectangle 23">
              <a:extLst>
                <a:ext uri="{FF2B5EF4-FFF2-40B4-BE49-F238E27FC236}">
                  <a16:creationId xmlns="" xmlns:a16="http://schemas.microsoft.com/office/drawing/2014/main" id="{43ECC69B-2243-424A-8237-CF490F8B06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 xmlns:a16="http://schemas.microsoft.com/office/drawing/2014/main" id="{6D2EA3B9-3D17-4510-8464-E74F67267C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 xmlns:a16="http://schemas.microsoft.com/office/drawing/2014/main" id="{AA5DFA43-F31D-4C31-8826-6B40A21CF9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268599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BB56EB9-078F-4952-AC1F-149C7A0AE4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A9E8EF0F-3D6E-4C73-905E-B4B10138426B}"/>
              </a:ext>
            </a:extLst>
          </p:cNvPr>
          <p:cNvSpPr>
            <a:spLocks noGrp="1"/>
          </p:cNvSpPr>
          <p:nvPr>
            <p:ph type="title"/>
          </p:nvPr>
        </p:nvSpPr>
        <p:spPr>
          <a:xfrm>
            <a:off x="4488034" y="502131"/>
            <a:ext cx="7157865" cy="583719"/>
          </a:xfrm>
          <a:solidFill>
            <a:schemeClr val="accent2"/>
          </a:solidFill>
        </p:spPr>
        <p:txBody>
          <a:bodyPr>
            <a:normAutofit/>
          </a:bodyPr>
          <a:lstStyle/>
          <a:p>
            <a:pPr algn="ctr"/>
            <a:r>
              <a:rPr lang="pl-PL" dirty="0" smtClean="0">
                <a:cs typeface="Times New Roman"/>
              </a:rPr>
              <a:t>Człowiek sukcesu</a:t>
            </a:r>
            <a:endParaRPr lang="pl-PL" dirty="0">
              <a:cs typeface="Times New Roman"/>
            </a:endParaRPr>
          </a:p>
        </p:txBody>
      </p:sp>
      <p:pic>
        <p:nvPicPr>
          <p:cNvPr id="4" name="Obraz 4" descr="Obraz zawierający zewnętrzne, płot, skakanie, mężczyzna&#10;&#10;Opis wygenerowany przy bardzo wysokim poziomie pewności">
            <a:extLst>
              <a:ext uri="{FF2B5EF4-FFF2-40B4-BE49-F238E27FC236}">
                <a16:creationId xmlns="" xmlns:a16="http://schemas.microsoft.com/office/drawing/2014/main" id="{43939A1C-5DA1-4947-8AA1-072DB63015D4}"/>
              </a:ext>
            </a:extLst>
          </p:cNvPr>
          <p:cNvPicPr>
            <a:picLocks noChangeAspect="1"/>
          </p:cNvPicPr>
          <p:nvPr/>
        </p:nvPicPr>
        <p:blipFill rotWithShape="1">
          <a:blip r:embed="rId2"/>
          <a:srcRect l="3340" r="10593"/>
          <a:stretch/>
        </p:blipFill>
        <p:spPr>
          <a:xfrm>
            <a:off x="20" y="10"/>
            <a:ext cx="4131713" cy="6857989"/>
          </a:xfrm>
          <a:prstGeom prst="rect">
            <a:avLst/>
          </a:prstGeom>
        </p:spPr>
      </p:pic>
      <p:sp>
        <p:nvSpPr>
          <p:cNvPr id="11" name="Rectangle 10">
            <a:extLst>
              <a:ext uri="{FF2B5EF4-FFF2-40B4-BE49-F238E27FC236}">
                <a16:creationId xmlns="" xmlns:a16="http://schemas.microsoft.com/office/drawing/2014/main" id="{7B42427A-0A1F-4A55-8705-D9179F1E0C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49934" y="457200"/>
            <a:ext cx="7223760" cy="91440"/>
          </a:xfrm>
          <a:prstGeom prst="rect">
            <a:avLst/>
          </a:prstGeom>
          <a:solidFill>
            <a:srgbClr val="52E6FF"/>
          </a:solidFill>
          <a:ln>
            <a:solidFill>
              <a:srgbClr val="52E6FF"/>
            </a:solid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 xmlns:a16="http://schemas.microsoft.com/office/drawing/2014/main" id="{AA1C5BD3-F137-40A7-B055-1139EEEA7C9F}"/>
              </a:ext>
            </a:extLst>
          </p:cNvPr>
          <p:cNvSpPr>
            <a:spLocks noGrp="1"/>
          </p:cNvSpPr>
          <p:nvPr>
            <p:ph idx="1"/>
          </p:nvPr>
        </p:nvSpPr>
        <p:spPr>
          <a:xfrm>
            <a:off x="4449934" y="2362200"/>
            <a:ext cx="7157866" cy="4277649"/>
          </a:xfrm>
        </p:spPr>
        <p:txBody>
          <a:bodyPr vert="horz" lIns="91440" tIns="45720" rIns="91440" bIns="45720" rtlCol="0" anchor="ctr">
            <a:noAutofit/>
          </a:bodyPr>
          <a:lstStyle/>
          <a:p>
            <a:pPr marL="0" indent="0" algn="just">
              <a:lnSpc>
                <a:spcPct val="90000"/>
              </a:lnSpc>
              <a:buClr>
                <a:srgbClr val="52E6FF"/>
              </a:buClr>
              <a:buNone/>
            </a:pPr>
            <a:r>
              <a:rPr lang="pl-PL" sz="2000" dirty="0">
                <a:latin typeface="Times New Roman"/>
                <a:ea typeface="+mn-lt"/>
                <a:cs typeface="+mn-lt"/>
              </a:rPr>
              <a:t>Czasy napoleońskie oraz utworzenie Księstwa Warszawskiego </a:t>
            </a:r>
            <a:r>
              <a:rPr lang="pl-PL" sz="2000" dirty="0" smtClean="0">
                <a:latin typeface="Times New Roman"/>
                <a:ea typeface="+mn-lt"/>
                <a:cs typeface="+mn-lt"/>
              </a:rPr>
              <a:t>             w 1807 </a:t>
            </a:r>
            <a:r>
              <a:rPr lang="pl-PL" sz="2000" dirty="0">
                <a:latin typeface="Times New Roman"/>
                <a:ea typeface="+mn-lt"/>
                <a:cs typeface="+mn-lt"/>
              </a:rPr>
              <a:t>r. otworzyło przed Staszicem drogę do wielu urzędów publicznych. Został wtedy mianowany członkiem Izby Edukacyjnej i Dyrekcji Skarbowej. W 1815 roku przyjął także nominację na urząd członka Rady Stanu. Organizował szkolnictwo, wnosząc wielki wkład w rozwój tejże dziedziny. W 1816 roku utworzono Królewski Uniwersytet w Warszawie, którego Radzie Głównej przewodniczył. Był inicjatorem utworzenia w 1825r. Szkoły Przygotowawczej do Instytutu Politechnicznego, która później została wyższą uczelnią. W 1816 został mianowany dyrektorem Wydziału Przemysłu i Kunsztów, gdzie nadzorował produkcję kopalń i hut, budowę dróg i traktów, organizując wystawy przemysłu i rękodzieł. W 1824 roku został ministrem Stanu. Uwolnił od pańszczyzny i obdarzył ziemiami 329 chłopów, przeznaczając znaczną część gruntów pod lasy, stawy, młyny, cegielnie i społeczno – spółdzielcze magazyny rolnicze. Został poprzez to prekursorem spółdzielczości chłopskiej w Europie. Zobowiązał też chłopów, aby prowadzili kasy pożyczkowe, </a:t>
            </a:r>
            <a:r>
              <a:rPr lang="pl-PL" sz="2000" dirty="0" smtClean="0">
                <a:latin typeface="Times New Roman"/>
                <a:ea typeface="+mn-lt"/>
                <a:cs typeface="+mn-lt"/>
              </a:rPr>
              <a:t>szkoły             </a:t>
            </a:r>
            <a:r>
              <a:rPr lang="pl-PL" sz="2000" dirty="0">
                <a:latin typeface="Times New Roman"/>
                <a:ea typeface="+mn-lt"/>
                <a:cs typeface="+mn-lt"/>
              </a:rPr>
              <a:t>i szpitale, miejsca opieki nad sierotami, inwalidami oraz nakłaniał do fundowania stypendiów dla  młodzieży. </a:t>
            </a:r>
            <a:endParaRPr lang="pl-PL" sz="2000" dirty="0">
              <a:latin typeface="Times New Roman"/>
              <a:cs typeface="Times New Roman"/>
            </a:endParaRPr>
          </a:p>
          <a:p>
            <a:pPr marL="305435" indent="-305435">
              <a:lnSpc>
                <a:spcPct val="90000"/>
              </a:lnSpc>
              <a:buClr>
                <a:srgbClr val="52E6FF"/>
              </a:buClr>
            </a:pPr>
            <a:endParaRPr lang="pl-PL" sz="2000" dirty="0">
              <a:latin typeface="Times New Roman"/>
              <a:cs typeface="Times New Roman"/>
            </a:endParaRPr>
          </a:p>
          <a:p>
            <a:pPr marL="305435" indent="-305435">
              <a:lnSpc>
                <a:spcPct val="90000"/>
              </a:lnSpc>
              <a:buClr>
                <a:srgbClr val="52E6FF"/>
              </a:buClr>
            </a:pPr>
            <a:endParaRPr lang="pl-PL" sz="1500" dirty="0"/>
          </a:p>
          <a:p>
            <a:pPr marL="305435" indent="-305435">
              <a:lnSpc>
                <a:spcPct val="90000"/>
              </a:lnSpc>
              <a:buClr>
                <a:srgbClr val="52E6FF"/>
              </a:buClr>
            </a:pPr>
            <a:endParaRPr lang="pl-PL" sz="1500" dirty="0"/>
          </a:p>
        </p:txBody>
      </p:sp>
    </p:spTree>
    <p:extLst>
      <p:ext uri="{BB962C8B-B14F-4D97-AF65-F5344CB8AC3E}">
        <p14:creationId xmlns:p14="http://schemas.microsoft.com/office/powerpoint/2010/main" val="117423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4B2AE35-03D1-4F02-898F-12D16B3EB684}"/>
              </a:ext>
            </a:extLst>
          </p:cNvPr>
          <p:cNvSpPr>
            <a:spLocks noGrp="1"/>
          </p:cNvSpPr>
          <p:nvPr>
            <p:ph type="title"/>
          </p:nvPr>
        </p:nvSpPr>
        <p:spPr>
          <a:xfrm>
            <a:off x="581192" y="702156"/>
            <a:ext cx="11029616" cy="783744"/>
          </a:xfrm>
        </p:spPr>
        <p:txBody>
          <a:bodyPr>
            <a:normAutofit/>
          </a:bodyPr>
          <a:lstStyle/>
          <a:p>
            <a:pPr algn="ctr"/>
            <a:r>
              <a:rPr lang="pl-PL" dirty="0">
                <a:solidFill>
                  <a:srgbClr val="FFFEFF"/>
                </a:solidFill>
                <a:ea typeface="+mj-lt"/>
                <a:cs typeface="+mj-lt"/>
              </a:rPr>
              <a:t>Ciekawostki o Stanisławie Staszicu </a:t>
            </a:r>
            <a:endParaRPr lang="pl-PL" dirty="0">
              <a:solidFill>
                <a:srgbClr val="FFFEFF"/>
              </a:solidFill>
              <a:cs typeface="Times New Roman"/>
            </a:endParaRPr>
          </a:p>
        </p:txBody>
      </p:sp>
      <p:graphicFrame>
        <p:nvGraphicFramePr>
          <p:cNvPr id="5" name="Symbol zastępczy zawartości 2">
            <a:extLst>
              <a:ext uri="{FF2B5EF4-FFF2-40B4-BE49-F238E27FC236}">
                <a16:creationId xmlns="" xmlns:a16="http://schemas.microsoft.com/office/drawing/2014/main" id="{EF401755-15B1-4500-BA53-A5163A9BEF6B}"/>
              </a:ext>
            </a:extLst>
          </p:cNvPr>
          <p:cNvGraphicFramePr>
            <a:graphicFrameLocks noGrp="1"/>
          </p:cNvGraphicFramePr>
          <p:nvPr>
            <p:ph idx="1"/>
            <p:extLst>
              <p:ext uri="{D42A27DB-BD31-4B8C-83A1-F6EECF244321}">
                <p14:modId xmlns:p14="http://schemas.microsoft.com/office/powerpoint/2010/main" val="301360431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557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8381EA5-7A21-4FB9-B7BD-1FFBF98DB6E9}"/>
              </a:ext>
            </a:extLst>
          </p:cNvPr>
          <p:cNvSpPr>
            <a:spLocks noGrp="1"/>
          </p:cNvSpPr>
          <p:nvPr>
            <p:ph type="title"/>
          </p:nvPr>
        </p:nvSpPr>
        <p:spPr>
          <a:xfrm>
            <a:off x="581192" y="702156"/>
            <a:ext cx="11029616" cy="1013800"/>
          </a:xfrm>
        </p:spPr>
        <p:txBody>
          <a:bodyPr>
            <a:normAutofit/>
          </a:bodyPr>
          <a:lstStyle/>
          <a:p>
            <a:pPr algn="ctr"/>
            <a:r>
              <a:rPr lang="pl-PL" dirty="0">
                <a:solidFill>
                  <a:srgbClr val="FFFEFF"/>
                </a:solidFill>
              </a:rPr>
              <a:t>Jak </a:t>
            </a:r>
            <a:r>
              <a:rPr lang="pl-PL" dirty="0" smtClean="0">
                <a:solidFill>
                  <a:srgbClr val="FFFEFF"/>
                </a:solidFill>
              </a:rPr>
              <a:t> kochać  Ojczyznę  i </a:t>
            </a:r>
            <a:r>
              <a:rPr lang="pl-PL" dirty="0">
                <a:solidFill>
                  <a:srgbClr val="FFFEFF"/>
                </a:solidFill>
              </a:rPr>
              <a:t>jej służyć</a:t>
            </a:r>
            <a:r>
              <a:rPr lang="pl-PL" dirty="0" smtClean="0">
                <a:solidFill>
                  <a:srgbClr val="FFFEFF"/>
                </a:solidFill>
              </a:rPr>
              <a:t>?  </a:t>
            </a:r>
            <a:r>
              <a:rPr lang="pl-PL" dirty="0" smtClean="0">
                <a:solidFill>
                  <a:srgbClr val="FFFEFF"/>
                </a:solidFill>
              </a:rPr>
              <a:t>                                                      </a:t>
            </a:r>
            <a:r>
              <a:rPr lang="pl-PL" dirty="0" smtClean="0">
                <a:solidFill>
                  <a:srgbClr val="FFFEFF"/>
                </a:solidFill>
              </a:rPr>
              <a:t>cytaty Stanisława  Staszica</a:t>
            </a:r>
            <a:endParaRPr lang="pl-PL" dirty="0">
              <a:solidFill>
                <a:srgbClr val="FFFEFF"/>
              </a:solidFill>
            </a:endParaRPr>
          </a:p>
        </p:txBody>
      </p:sp>
      <p:graphicFrame>
        <p:nvGraphicFramePr>
          <p:cNvPr id="5" name="Symbol zastępczy zawartości 2">
            <a:extLst>
              <a:ext uri="{FF2B5EF4-FFF2-40B4-BE49-F238E27FC236}">
                <a16:creationId xmlns="" xmlns:a16="http://schemas.microsoft.com/office/drawing/2014/main" id="{A0487DD0-7D99-4C99-82D0-815BC0F8384A}"/>
              </a:ext>
            </a:extLst>
          </p:cNvPr>
          <p:cNvGraphicFramePr>
            <a:graphicFrameLocks noGrp="1"/>
          </p:cNvGraphicFramePr>
          <p:nvPr>
            <p:ph idx="1"/>
            <p:extLst>
              <p:ext uri="{D42A27DB-BD31-4B8C-83A1-F6EECF244321}">
                <p14:modId xmlns:p14="http://schemas.microsoft.com/office/powerpoint/2010/main" val="2209044064"/>
              </p:ext>
            </p:extLst>
          </p:nvPr>
        </p:nvGraphicFramePr>
        <p:xfrm>
          <a:off x="247650" y="1905000"/>
          <a:ext cx="11725275" cy="4183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524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17F3ABE-05DB-4004-881D-B0B66C696944}"/>
              </a:ext>
            </a:extLst>
          </p:cNvPr>
          <p:cNvSpPr>
            <a:spLocks noGrp="1"/>
          </p:cNvSpPr>
          <p:nvPr>
            <p:ph type="title"/>
          </p:nvPr>
        </p:nvSpPr>
        <p:spPr>
          <a:xfrm>
            <a:off x="581192" y="784534"/>
            <a:ext cx="11029616" cy="1013800"/>
          </a:xfrm>
        </p:spPr>
        <p:txBody>
          <a:bodyPr>
            <a:noAutofit/>
          </a:bodyPr>
          <a:lstStyle/>
          <a:p>
            <a:pPr algn="ctr"/>
            <a:r>
              <a:rPr lang="pl-PL" dirty="0">
                <a:solidFill>
                  <a:srgbClr val="FFFEFF"/>
                </a:solidFill>
              </a:rPr>
              <a:t>Źródła </a:t>
            </a:r>
            <a:r>
              <a:rPr lang="pl-PL" dirty="0" smtClean="0">
                <a:solidFill>
                  <a:srgbClr val="FFFEFF"/>
                </a:solidFill>
              </a:rPr>
              <a:t> informacji  wykorzystanych  w  </a:t>
            </a:r>
            <a:r>
              <a:rPr lang="pl-PL" dirty="0">
                <a:solidFill>
                  <a:srgbClr val="FFFEFF"/>
                </a:solidFill>
              </a:rPr>
              <a:t>prezentacji:</a:t>
            </a:r>
          </a:p>
        </p:txBody>
      </p:sp>
      <p:graphicFrame>
        <p:nvGraphicFramePr>
          <p:cNvPr id="5" name="Symbol zastępczy zawartości 2">
            <a:extLst>
              <a:ext uri="{FF2B5EF4-FFF2-40B4-BE49-F238E27FC236}">
                <a16:creationId xmlns="" xmlns:a16="http://schemas.microsoft.com/office/drawing/2014/main" id="{C4F000C0-A934-4318-94A2-CBEB1D7C09D6}"/>
              </a:ext>
            </a:extLst>
          </p:cNvPr>
          <p:cNvGraphicFramePr>
            <a:graphicFrameLocks noGrp="1"/>
          </p:cNvGraphicFramePr>
          <p:nvPr>
            <p:ph idx="1"/>
            <p:extLst>
              <p:ext uri="{D42A27DB-BD31-4B8C-83A1-F6EECF244321}">
                <p14:modId xmlns:p14="http://schemas.microsoft.com/office/powerpoint/2010/main" val="3341518310"/>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302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7EA1AC0-26E8-4E0E-BC69-FB9E3822F6E7}"/>
              </a:ext>
            </a:extLst>
          </p:cNvPr>
          <p:cNvSpPr>
            <a:spLocks noGrp="1"/>
          </p:cNvSpPr>
          <p:nvPr>
            <p:ph type="title"/>
          </p:nvPr>
        </p:nvSpPr>
        <p:spPr/>
        <p:txBody>
          <a:bodyPr/>
          <a:lstStyle/>
          <a:p>
            <a:endParaRPr lang="pl-PL"/>
          </a:p>
        </p:txBody>
      </p:sp>
      <p:pic>
        <p:nvPicPr>
          <p:cNvPr id="4" name="Obraz 4" descr="Obraz zawierający kwiat, roślina, różowy&#10;&#10;Opis wygenerowany przy bardzo wysokim poziomie pewności">
            <a:extLst>
              <a:ext uri="{FF2B5EF4-FFF2-40B4-BE49-F238E27FC236}">
                <a16:creationId xmlns="" xmlns:a16="http://schemas.microsoft.com/office/drawing/2014/main" id="{AEE7CBBA-09F1-4A3E-AADC-F781D7CC6712}"/>
              </a:ext>
            </a:extLst>
          </p:cNvPr>
          <p:cNvPicPr>
            <a:picLocks noGrp="1" noChangeAspect="1"/>
          </p:cNvPicPr>
          <p:nvPr>
            <p:ph idx="1"/>
          </p:nvPr>
        </p:nvPicPr>
        <p:blipFill>
          <a:blip r:embed="rId2"/>
          <a:stretch>
            <a:fillRect/>
          </a:stretch>
        </p:blipFill>
        <p:spPr>
          <a:xfrm>
            <a:off x="0" y="0"/>
            <a:ext cx="12145432" cy="6859173"/>
          </a:xfrm>
        </p:spPr>
      </p:pic>
      <p:sp>
        <p:nvSpPr>
          <p:cNvPr id="7" name="pole tekstowe 6">
            <a:extLst>
              <a:ext uri="{FF2B5EF4-FFF2-40B4-BE49-F238E27FC236}">
                <a16:creationId xmlns="" xmlns:a16="http://schemas.microsoft.com/office/drawing/2014/main" id="{EA4D95A2-50FB-4414-9B04-5995E96867DE}"/>
              </a:ext>
            </a:extLst>
          </p:cNvPr>
          <p:cNvSpPr txBox="1"/>
          <p:nvPr/>
        </p:nvSpPr>
        <p:spPr>
          <a:xfrm>
            <a:off x="857250" y="4857750"/>
            <a:ext cx="1010229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pl-PL" sz="2800" dirty="0">
                <a:latin typeface="Times New Roman" pitchFamily="18" charset="0"/>
                <a:cs typeface="Times New Roman" pitchFamily="18" charset="0"/>
              </a:rPr>
              <a:t>Dziękuję za </a:t>
            </a:r>
            <a:r>
              <a:rPr lang="pl-PL" sz="2800" dirty="0" smtClean="0">
                <a:latin typeface="Times New Roman" pitchFamily="18" charset="0"/>
                <a:cs typeface="Times New Roman" pitchFamily="18" charset="0"/>
              </a:rPr>
              <a:t>uwagę</a:t>
            </a:r>
            <a:r>
              <a:rPr lang="pl-PL" sz="4000" dirty="0" smtClean="0">
                <a:latin typeface="Times New Roman" pitchFamily="18" charset="0"/>
                <a:cs typeface="Times New Roman" pitchFamily="18" charset="0"/>
              </a:rPr>
              <a:t>.</a:t>
            </a:r>
            <a:endParaRPr lang="pl-PL" sz="4000" dirty="0">
              <a:latin typeface="Times New Roman" pitchFamily="18" charset="0"/>
              <a:cs typeface="Times New Roman" pitchFamily="18" charset="0"/>
            </a:endParaRPr>
          </a:p>
        </p:txBody>
      </p:sp>
      <p:sp>
        <p:nvSpPr>
          <p:cNvPr id="8" name="pole tekstowe 7">
            <a:extLst>
              <a:ext uri="{FF2B5EF4-FFF2-40B4-BE49-F238E27FC236}">
                <a16:creationId xmlns="" xmlns:a16="http://schemas.microsoft.com/office/drawing/2014/main" id="{96639702-8FAE-4196-BC74-E146827EB185}"/>
              </a:ext>
            </a:extLst>
          </p:cNvPr>
          <p:cNvSpPr txBox="1"/>
          <p:nvPr/>
        </p:nvSpPr>
        <p:spPr>
          <a:xfrm>
            <a:off x="876300" y="5505450"/>
            <a:ext cx="1028390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pl-PL" sz="2800" dirty="0" smtClean="0">
                <a:latin typeface="Times New Roman" pitchFamily="18" charset="0"/>
                <a:cs typeface="Times New Roman" pitchFamily="18" charset="0"/>
              </a:rPr>
              <a:t>Kamila Górka - </a:t>
            </a:r>
            <a:r>
              <a:rPr lang="pl-PL" sz="2800" dirty="0">
                <a:latin typeface="Times New Roman" pitchFamily="18" charset="0"/>
                <a:cs typeface="Times New Roman" pitchFamily="18" charset="0"/>
              </a:rPr>
              <a:t>kl</a:t>
            </a:r>
            <a:r>
              <a:rPr lang="pl-PL" sz="2800" dirty="0" smtClean="0">
                <a:latin typeface="Times New Roman" pitchFamily="18" charset="0"/>
                <a:cs typeface="Times New Roman" pitchFamily="18" charset="0"/>
              </a:rPr>
              <a:t>. II </a:t>
            </a:r>
            <a:r>
              <a:rPr lang="pl-PL" sz="2800" dirty="0">
                <a:latin typeface="Times New Roman" pitchFamily="18" charset="0"/>
                <a:cs typeface="Times New Roman" pitchFamily="18" charset="0"/>
              </a:rPr>
              <a:t>TEH</a:t>
            </a:r>
          </a:p>
        </p:txBody>
      </p:sp>
      <p:sp>
        <p:nvSpPr>
          <p:cNvPr id="6" name="Prostokąt 5"/>
          <p:cNvSpPr/>
          <p:nvPr/>
        </p:nvSpPr>
        <p:spPr>
          <a:xfrm>
            <a:off x="1352550" y="933450"/>
            <a:ext cx="9467850" cy="2062103"/>
          </a:xfrm>
          <a:prstGeom prst="rect">
            <a:avLst/>
          </a:prstGeom>
        </p:spPr>
        <p:txBody>
          <a:bodyPr wrap="square">
            <a:spAutoFit/>
          </a:bodyPr>
          <a:lstStyle/>
          <a:p>
            <a:pPr algn="ctr"/>
            <a:r>
              <a:rPr lang="pl-PL" sz="3200" dirty="0" smtClean="0">
                <a:latin typeface="Times New Roman" pitchFamily="18" charset="0"/>
                <a:cs typeface="Times New Roman" pitchFamily="18" charset="0"/>
              </a:rPr>
              <a:t>Jestem dumna z patrona naszej szkoły,                       </a:t>
            </a:r>
          </a:p>
          <a:p>
            <a:pPr algn="ctr"/>
            <a:r>
              <a:rPr lang="pl-PL" sz="3200" dirty="0" smtClean="0">
                <a:latin typeface="Times New Roman" pitchFamily="18" charset="0"/>
                <a:cs typeface="Times New Roman" pitchFamily="18" charset="0"/>
              </a:rPr>
              <a:t> ponieważ był czynnym działaczem,                       hojnym darczyńcą i dobrym człowiekiem.                          Pokazał nam co to znaczy być prawdziwym patriotą.</a:t>
            </a:r>
            <a:endParaRPr lang="pl-PL" sz="3200" dirty="0">
              <a:latin typeface="Times New Roman" pitchFamily="18" charset="0"/>
              <a:cs typeface="Times New Roman" pitchFamily="18" charset="0"/>
            </a:endParaRPr>
          </a:p>
        </p:txBody>
      </p:sp>
    </p:spTree>
    <p:extLst>
      <p:ext uri="{BB962C8B-B14F-4D97-AF65-F5344CB8AC3E}">
        <p14:creationId xmlns:p14="http://schemas.microsoft.com/office/powerpoint/2010/main" val="121953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Obraz 8" descr="Obraz zawierający zewnętrzne, woda, zachód słońca, przyroda&#10;&#10;Opis wygenerowany przy bardzo wysokim poziomie pewności">
            <a:extLst>
              <a:ext uri="{FF2B5EF4-FFF2-40B4-BE49-F238E27FC236}">
                <a16:creationId xmlns="" xmlns:a16="http://schemas.microsoft.com/office/drawing/2014/main" id="{F9002E72-E689-422B-9251-088E9CC9F13D}"/>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b="15094"/>
          <a:stretch/>
        </p:blipFill>
        <p:spPr>
          <a:xfrm>
            <a:off x="20" y="10"/>
            <a:ext cx="12191980" cy="6857990"/>
          </a:xfrm>
          <a:prstGeom prst="rect">
            <a:avLst/>
          </a:prstGeom>
        </p:spPr>
      </p:pic>
      <p:sp useBgFill="1">
        <p:nvSpPr>
          <p:cNvPr id="43" name="Rectangle 42">
            <a:extLst>
              <a:ext uri="{FF2B5EF4-FFF2-40B4-BE49-F238E27FC236}">
                <a16:creationId xmlns="" xmlns:a16="http://schemas.microsoft.com/office/drawing/2014/main" id="{36B822CC-7DA9-4417-AA94-64CEB676F0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883" y="849057"/>
            <a:ext cx="3703320"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45" name="Rectangle 44">
            <a:extLst>
              <a:ext uri="{FF2B5EF4-FFF2-40B4-BE49-F238E27FC236}">
                <a16:creationId xmlns="" xmlns:a16="http://schemas.microsoft.com/office/drawing/2014/main" id="{AFA01E88-71CC-4FF3-9E81-51E0C32B45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883" y="1032991"/>
            <a:ext cx="3702134" cy="4182242"/>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 xmlns:a16="http://schemas.microsoft.com/office/drawing/2014/main" id="{6CF31D72-FC73-49C2-84FF-0C4BDFBD9C53}"/>
              </a:ext>
            </a:extLst>
          </p:cNvPr>
          <p:cNvSpPr>
            <a:spLocks noGrp="1"/>
          </p:cNvSpPr>
          <p:nvPr>
            <p:ph idx="1"/>
          </p:nvPr>
        </p:nvSpPr>
        <p:spPr>
          <a:xfrm>
            <a:off x="419101" y="2266949"/>
            <a:ext cx="5597386" cy="3162301"/>
          </a:xfrm>
        </p:spPr>
        <p:txBody>
          <a:bodyPr vert="horz" lIns="91440" tIns="45720" rIns="91440" bIns="45720" rtlCol="0" anchor="ctr">
            <a:noAutofit/>
          </a:bodyPr>
          <a:lstStyle/>
          <a:p>
            <a:pPr marL="0" indent="0" algn="ctr">
              <a:buClr>
                <a:srgbClr val="FFBF74"/>
              </a:buClr>
              <a:buNone/>
            </a:pPr>
            <a:r>
              <a:rPr lang="pl-PL" sz="2300" b="1" dirty="0">
                <a:latin typeface="Times New Roman"/>
                <a:ea typeface="+mn-lt"/>
                <a:cs typeface="+mn-lt"/>
              </a:rPr>
              <a:t>Stanisław Staszic </a:t>
            </a:r>
            <a:r>
              <a:rPr lang="pl-PL" sz="2300" dirty="0">
                <a:latin typeface="Times New Roman"/>
                <a:ea typeface="+mn-lt"/>
                <a:cs typeface="+mn-lt"/>
              </a:rPr>
              <a:t>(1755-1826</a:t>
            </a:r>
            <a:r>
              <a:rPr lang="pl-PL" sz="2300" dirty="0" smtClean="0">
                <a:latin typeface="Times New Roman"/>
                <a:ea typeface="+mn-lt"/>
                <a:cs typeface="+mn-lt"/>
              </a:rPr>
              <a:t>)                                       </a:t>
            </a:r>
          </a:p>
          <a:p>
            <a:pPr marL="0" indent="0" algn="ctr">
              <a:buClr>
                <a:srgbClr val="FFBF74"/>
              </a:buClr>
              <a:buNone/>
            </a:pPr>
            <a:r>
              <a:rPr lang="pl-PL" sz="2300" dirty="0">
                <a:latin typeface="Times New Roman"/>
                <a:ea typeface="+mn-lt"/>
                <a:cs typeface="+mn-lt"/>
              </a:rPr>
              <a:t> </a:t>
            </a:r>
            <a:r>
              <a:rPr lang="pl-PL" sz="2400" dirty="0">
                <a:latin typeface="Times New Roman"/>
                <a:ea typeface="+mn-lt"/>
                <a:cs typeface="+mn-lt"/>
              </a:rPr>
              <a:t>wszechstronny polski działacz oświeceniowy. Był przede </a:t>
            </a:r>
            <a:r>
              <a:rPr lang="pl-PL" sz="2400" dirty="0" smtClean="0">
                <a:latin typeface="Times New Roman"/>
                <a:ea typeface="+mn-lt"/>
                <a:cs typeface="+mn-lt"/>
              </a:rPr>
              <a:t>wszystkim </a:t>
            </a:r>
            <a:r>
              <a:rPr lang="pl-PL" sz="2400" dirty="0">
                <a:latin typeface="Times New Roman"/>
                <a:ea typeface="+mn-lt"/>
                <a:cs typeface="+mn-lt"/>
              </a:rPr>
              <a:t>pionierem spółdzielczości, </a:t>
            </a:r>
            <a:r>
              <a:rPr lang="pl-PL" sz="2400" dirty="0" smtClean="0">
                <a:latin typeface="Times New Roman"/>
                <a:ea typeface="+mn-lt"/>
                <a:cs typeface="+mn-lt"/>
              </a:rPr>
              <a:t>   pisarzem</a:t>
            </a:r>
            <a:r>
              <a:rPr lang="pl-PL" sz="2400" dirty="0">
                <a:latin typeface="Times New Roman"/>
                <a:ea typeface="+mn-lt"/>
                <a:cs typeface="+mn-lt"/>
              </a:rPr>
              <a:t> politycznym </a:t>
            </a:r>
            <a:r>
              <a:rPr lang="pl-PL" sz="2400" dirty="0" smtClean="0">
                <a:latin typeface="Times New Roman"/>
                <a:ea typeface="+mn-lt"/>
                <a:cs typeface="+mn-lt"/>
              </a:rPr>
              <a:t>i </a:t>
            </a:r>
            <a:r>
              <a:rPr lang="pl-PL" sz="2400" dirty="0">
                <a:latin typeface="Times New Roman"/>
                <a:ea typeface="+mn-lt"/>
                <a:cs typeface="+mn-lt"/>
              </a:rPr>
              <a:t>publicystą, filozofem, </a:t>
            </a:r>
            <a:r>
              <a:rPr lang="pl-PL" sz="2400" dirty="0" smtClean="0">
                <a:latin typeface="Times New Roman"/>
                <a:ea typeface="+mn-lt"/>
                <a:cs typeface="+mn-lt"/>
              </a:rPr>
              <a:t> księdzem </a:t>
            </a:r>
            <a:r>
              <a:rPr lang="pl-PL" sz="2400" dirty="0">
                <a:latin typeface="Times New Roman"/>
                <a:ea typeface="+mn-lt"/>
                <a:cs typeface="+mn-lt"/>
              </a:rPr>
              <a:t>katolickim i tłumaczem</a:t>
            </a:r>
            <a:r>
              <a:rPr lang="pl-PL" sz="2400" dirty="0" smtClean="0">
                <a:latin typeface="Times New Roman"/>
                <a:ea typeface="+mn-lt"/>
                <a:cs typeface="+mn-lt"/>
              </a:rPr>
              <a:t>, </a:t>
            </a:r>
            <a:r>
              <a:rPr lang="pl-PL" sz="2400" dirty="0" smtClean="0">
                <a:latin typeface="Times New Roman"/>
                <a:ea typeface="+mn-lt"/>
                <a:cs typeface="+mn-lt"/>
              </a:rPr>
              <a:t>a </a:t>
            </a:r>
            <a:r>
              <a:rPr lang="pl-PL" sz="2400" dirty="0">
                <a:latin typeface="Times New Roman"/>
                <a:ea typeface="+mn-lt"/>
                <a:cs typeface="+mn-lt"/>
              </a:rPr>
              <a:t>także przyrodnikiem</a:t>
            </a:r>
            <a:r>
              <a:rPr lang="pl-PL" sz="2400" dirty="0" smtClean="0">
                <a:latin typeface="Times New Roman"/>
                <a:ea typeface="+mn-lt"/>
                <a:cs typeface="+mn-lt"/>
              </a:rPr>
              <a:t>: </a:t>
            </a:r>
            <a:r>
              <a:rPr lang="pl-PL" sz="2400" dirty="0">
                <a:latin typeface="Times New Roman"/>
                <a:ea typeface="+mn-lt"/>
                <a:cs typeface="+mn-lt"/>
              </a:rPr>
              <a:t>geografem </a:t>
            </a:r>
            <a:r>
              <a:rPr lang="pl-PL" sz="2400" dirty="0" smtClean="0">
                <a:latin typeface="Times New Roman"/>
                <a:ea typeface="+mn-lt"/>
                <a:cs typeface="+mn-lt"/>
              </a:rPr>
              <a:t>i </a:t>
            </a:r>
            <a:r>
              <a:rPr lang="pl-PL" sz="2400" dirty="0">
                <a:latin typeface="Times New Roman"/>
                <a:ea typeface="+mn-lt"/>
                <a:cs typeface="+mn-lt"/>
              </a:rPr>
              <a:t>geologiem</a:t>
            </a:r>
            <a:r>
              <a:rPr lang="pl-PL" sz="2300" dirty="0">
                <a:latin typeface="Times New Roman"/>
                <a:ea typeface="+mn-lt"/>
                <a:cs typeface="+mn-lt"/>
              </a:rPr>
              <a:t>.</a:t>
            </a:r>
            <a:endParaRPr lang="pl-PL" sz="2300" dirty="0">
              <a:latin typeface="Times New Roman"/>
              <a:cs typeface="Arial"/>
            </a:endParaRPr>
          </a:p>
          <a:p>
            <a:pPr marL="305435" indent="-305435">
              <a:buClr>
                <a:srgbClr val="FFBF74"/>
              </a:buClr>
            </a:pPr>
            <a:endParaRPr lang="pl-PL" sz="2300" dirty="0">
              <a:latin typeface="Times New Roman"/>
              <a:cs typeface="Times New Roman"/>
            </a:endParaRPr>
          </a:p>
          <a:p>
            <a:pPr marL="305435" indent="-305435">
              <a:buClr>
                <a:srgbClr val="FFBF74"/>
              </a:buClr>
            </a:pPr>
            <a:endParaRPr lang="pl-PL" sz="1600" dirty="0"/>
          </a:p>
          <a:p>
            <a:pPr marL="305435" indent="-305435">
              <a:buClr>
                <a:srgbClr val="FFBF74"/>
              </a:buClr>
            </a:pPr>
            <a:endParaRPr lang="pl-PL" sz="1600" dirty="0"/>
          </a:p>
        </p:txBody>
      </p:sp>
    </p:spTree>
    <p:extLst>
      <p:ext uri="{BB962C8B-B14F-4D97-AF65-F5344CB8AC3E}">
        <p14:creationId xmlns:p14="http://schemas.microsoft.com/office/powerpoint/2010/main" val="32428804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0E62CE6-10BC-4999-B03D-AB838432B350}"/>
              </a:ext>
            </a:extLst>
          </p:cNvPr>
          <p:cNvSpPr>
            <a:spLocks noGrp="1"/>
          </p:cNvSpPr>
          <p:nvPr>
            <p:ph type="title"/>
          </p:nvPr>
        </p:nvSpPr>
        <p:spPr>
          <a:xfrm>
            <a:off x="581192" y="702156"/>
            <a:ext cx="11001208" cy="669444"/>
          </a:xfrm>
        </p:spPr>
        <p:txBody>
          <a:bodyPr>
            <a:normAutofit/>
          </a:bodyPr>
          <a:lstStyle/>
          <a:p>
            <a:pPr algn="ctr"/>
            <a:r>
              <a:rPr lang="pl-PL" u="sng" dirty="0">
                <a:solidFill>
                  <a:srgbClr val="FFFFFF"/>
                </a:solidFill>
                <a:ea typeface="+mj-lt"/>
                <a:cs typeface="+mj-lt"/>
              </a:rPr>
              <a:t>Życiorys </a:t>
            </a:r>
            <a:r>
              <a:rPr lang="pl-PL" u="sng" dirty="0" smtClean="0">
                <a:solidFill>
                  <a:srgbClr val="FFFFFF"/>
                </a:solidFill>
                <a:ea typeface="+mj-lt"/>
                <a:cs typeface="+mj-lt"/>
              </a:rPr>
              <a:t> Stanisława  Wawrzyńca  Staszica</a:t>
            </a:r>
            <a:r>
              <a:rPr lang="pl-PL" u="sng" dirty="0">
                <a:solidFill>
                  <a:srgbClr val="FFFFFF"/>
                </a:solidFill>
                <a:ea typeface="+mj-lt"/>
                <a:cs typeface="+mj-lt"/>
              </a:rPr>
              <a:t> </a:t>
            </a:r>
            <a:endParaRPr lang="pl-PL" u="sng" dirty="0">
              <a:solidFill>
                <a:srgbClr val="FFFFFF"/>
              </a:solidFill>
              <a:cs typeface="Times New Roman"/>
            </a:endParaRPr>
          </a:p>
        </p:txBody>
      </p:sp>
      <p:pic>
        <p:nvPicPr>
          <p:cNvPr id="4" name="Obraz 4" descr="Obraz zawierający osoba, mężczyzna, patrzenie, kapelusz&#10;&#10;Opis wygenerowany przy bardzo wysokim poziomie pewności">
            <a:extLst>
              <a:ext uri="{FF2B5EF4-FFF2-40B4-BE49-F238E27FC236}">
                <a16:creationId xmlns="" xmlns:a16="http://schemas.microsoft.com/office/drawing/2014/main" id="{8C35A2E8-D9B3-4454-A60B-1EDD90368AF5}"/>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b="252"/>
          <a:stretch/>
        </p:blipFill>
        <p:spPr>
          <a:xfrm>
            <a:off x="448732" y="1871133"/>
            <a:ext cx="3683001" cy="4504267"/>
          </a:xfrm>
          <a:prstGeom prst="rect">
            <a:avLst/>
          </a:prstGeom>
        </p:spPr>
      </p:pic>
      <p:sp>
        <p:nvSpPr>
          <p:cNvPr id="3" name="Symbol zastępczy zawartości 2">
            <a:extLst>
              <a:ext uri="{FF2B5EF4-FFF2-40B4-BE49-F238E27FC236}">
                <a16:creationId xmlns="" xmlns:a16="http://schemas.microsoft.com/office/drawing/2014/main" id="{01D3B52D-C057-4696-AF1B-2495FB334866}"/>
              </a:ext>
            </a:extLst>
          </p:cNvPr>
          <p:cNvSpPr>
            <a:spLocks noGrp="1"/>
          </p:cNvSpPr>
          <p:nvPr>
            <p:ph idx="1"/>
          </p:nvPr>
        </p:nvSpPr>
        <p:spPr>
          <a:xfrm>
            <a:off x="4352033" y="2838450"/>
            <a:ext cx="7140407" cy="3915699"/>
          </a:xfrm>
        </p:spPr>
        <p:txBody>
          <a:bodyPr vert="horz" lIns="91440" tIns="45720" rIns="91440" bIns="45720" rtlCol="0" anchor="ctr">
            <a:noAutofit/>
          </a:bodyPr>
          <a:lstStyle/>
          <a:p>
            <a:pPr marL="0" indent="0" algn="just">
              <a:lnSpc>
                <a:spcPct val="90000"/>
              </a:lnSpc>
              <a:buNone/>
            </a:pPr>
            <a:r>
              <a:rPr lang="pl-PL" sz="2000" dirty="0">
                <a:latin typeface="Times New Roman"/>
                <a:ea typeface="+mn-lt"/>
                <a:cs typeface="+mn-lt"/>
              </a:rPr>
              <a:t>Urodził się w Pile w 1755 roku jako syn burmistrza. Ukończył szkołę parafialną, a następnie poznańską szkołę średnią </a:t>
            </a:r>
            <a:r>
              <a:rPr lang="pl-PL" sz="2000" dirty="0" smtClean="0">
                <a:latin typeface="Times New Roman"/>
                <a:ea typeface="+mn-lt"/>
                <a:cs typeface="+mn-lt"/>
              </a:rPr>
              <a:t>                          i </a:t>
            </a:r>
            <a:r>
              <a:rPr lang="pl-PL" sz="2000" dirty="0">
                <a:latin typeface="Times New Roman"/>
                <a:ea typeface="+mn-lt"/>
                <a:cs typeface="+mn-lt"/>
              </a:rPr>
              <a:t>seminarium duchowne. W 1778 roku wyjechał na studia </a:t>
            </a:r>
            <a:r>
              <a:rPr lang="pl-PL" sz="2000" dirty="0" smtClean="0">
                <a:latin typeface="Times New Roman"/>
                <a:ea typeface="+mn-lt"/>
                <a:cs typeface="+mn-lt"/>
              </a:rPr>
              <a:t>                        do </a:t>
            </a:r>
            <a:r>
              <a:rPr lang="pl-PL" sz="2000" dirty="0">
                <a:latin typeface="Times New Roman"/>
                <a:ea typeface="+mn-lt"/>
                <a:cs typeface="+mn-lt"/>
              </a:rPr>
              <a:t>Paryża. Odbył również podróż do Włoch. W 1781 roku, </a:t>
            </a:r>
            <a:r>
              <a:rPr lang="pl-PL" sz="2000" dirty="0" smtClean="0">
                <a:latin typeface="Times New Roman"/>
                <a:ea typeface="+mn-lt"/>
                <a:cs typeface="+mn-lt"/>
              </a:rPr>
              <a:t>                     po </a:t>
            </a:r>
            <a:r>
              <a:rPr lang="pl-PL" sz="2000" dirty="0">
                <a:latin typeface="Times New Roman"/>
                <a:ea typeface="+mn-lt"/>
                <a:cs typeface="+mn-lt"/>
              </a:rPr>
              <a:t>powrocie do kraju, został wychowawcą dzieci Andrzeja Zamoyskiego. Później aktywnie uczestniczył w obradach Sejmu Czteroletniego – był żarliwym zwolennikiem wprowadzania reform. Był prezesem warszawskiego Towarzystwa Przyjaciół Nauk. Należał do Towarzystwa Ksiąg Elementarnych i Rady Stanu</a:t>
            </a:r>
            <a:r>
              <a:rPr lang="pl-PL" sz="2000" dirty="0" smtClean="0">
                <a:latin typeface="Times New Roman"/>
                <a:ea typeface="+mn-lt"/>
                <a:cs typeface="+mn-lt"/>
              </a:rPr>
              <a:t>. Był </a:t>
            </a:r>
            <a:r>
              <a:rPr lang="pl-PL" sz="2000" dirty="0">
                <a:latin typeface="Times New Roman"/>
                <a:ea typeface="+mn-lt"/>
                <a:cs typeface="+mn-lt"/>
              </a:rPr>
              <a:t>dyrektorem  Dyrekcji  Przemysłu i Kunsztów w Komisji Rządowej Spraw  Wewnętrznych i Policji. Był założycielem </a:t>
            </a:r>
            <a:r>
              <a:rPr lang="pl-PL" sz="2000" dirty="0" smtClean="0">
                <a:latin typeface="Times New Roman"/>
                <a:ea typeface="+mn-lt"/>
                <a:cs typeface="+mn-lt"/>
              </a:rPr>
              <a:t>kieleckiej   Szkoły Akademiczno - Górniczej, </a:t>
            </a:r>
            <a:r>
              <a:rPr lang="pl-PL" sz="2000" dirty="0">
                <a:latin typeface="Times New Roman"/>
                <a:ea typeface="+mn-lt"/>
                <a:cs typeface="+mn-lt"/>
              </a:rPr>
              <a:t>Instytutu Agronomicznego </a:t>
            </a:r>
            <a:r>
              <a:rPr lang="pl-PL" sz="2000" dirty="0" smtClean="0">
                <a:latin typeface="Times New Roman"/>
                <a:ea typeface="+mn-lt"/>
                <a:cs typeface="+mn-lt"/>
              </a:rPr>
              <a:t>                              w </a:t>
            </a:r>
            <a:r>
              <a:rPr lang="pl-PL" sz="2000" dirty="0">
                <a:latin typeface="Times New Roman"/>
                <a:ea typeface="+mn-lt"/>
                <a:cs typeface="+mn-lt"/>
              </a:rPr>
              <a:t>Marymoncie i  Hrubieszowskiego Towarzystwa Rolniczego. </a:t>
            </a:r>
            <a:r>
              <a:rPr lang="pl-PL" sz="2000" dirty="0" smtClean="0">
                <a:latin typeface="Times New Roman"/>
                <a:ea typeface="+mn-lt"/>
                <a:cs typeface="+mn-lt"/>
              </a:rPr>
              <a:t>             W </a:t>
            </a:r>
            <a:r>
              <a:rPr lang="pl-PL" sz="2000" dirty="0">
                <a:latin typeface="Times New Roman"/>
                <a:ea typeface="+mn-lt"/>
                <a:cs typeface="+mn-lt"/>
              </a:rPr>
              <a:t>okresie obrad Sejmu Wielkiego  napisał „Przestrogi dla Polski”, będące  wyrazem jego ściśle patriotycznej troski o losy ojczyzny. Staszic umarł w Warszawie w 1826 roku. Został pochowany na Bielanach – w kościele kamedułów. Jego pogrzeb stał się wielką manifestacją, żegnało go przynajmniej 14 tysięcy żałobników. </a:t>
            </a:r>
            <a:endParaRPr lang="pl-PL" sz="2000" dirty="0">
              <a:latin typeface="Times New Roman"/>
              <a:cs typeface="Times New Roman"/>
            </a:endParaRPr>
          </a:p>
          <a:p>
            <a:pPr marL="305435" indent="-305435">
              <a:lnSpc>
                <a:spcPct val="90000"/>
              </a:lnSpc>
            </a:pPr>
            <a:endParaRPr lang="pl-PL" sz="2000" dirty="0"/>
          </a:p>
          <a:p>
            <a:pPr marL="305435" indent="-305435">
              <a:lnSpc>
                <a:spcPct val="90000"/>
              </a:lnSpc>
            </a:pPr>
            <a:endParaRPr lang="pl-PL" sz="1500" dirty="0"/>
          </a:p>
          <a:p>
            <a:pPr marL="305435" indent="-305435">
              <a:lnSpc>
                <a:spcPct val="90000"/>
              </a:lnSpc>
            </a:pPr>
            <a:endParaRPr lang="pl-PL" sz="1500" dirty="0"/>
          </a:p>
        </p:txBody>
      </p:sp>
    </p:spTree>
    <p:extLst>
      <p:ext uri="{BB962C8B-B14F-4D97-AF65-F5344CB8AC3E}">
        <p14:creationId xmlns:p14="http://schemas.microsoft.com/office/powerpoint/2010/main" val="107919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5" descr="Obraz zawierający obiekt, moneta, stare&#10;&#10;Opis wygenerowany przy bardzo wysokim poziomie pewności">
            <a:extLst>
              <a:ext uri="{FF2B5EF4-FFF2-40B4-BE49-F238E27FC236}">
                <a16:creationId xmlns="" xmlns:a16="http://schemas.microsoft.com/office/drawing/2014/main" id="{FC2A0774-797C-42E7-B7F2-F08561A3AF14}"/>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l="5563" r="4038" b="2"/>
          <a:stretch/>
        </p:blipFill>
        <p:spPr>
          <a:xfrm>
            <a:off x="-11" y="10"/>
            <a:ext cx="4578272" cy="2608947"/>
          </a:xfrm>
          <a:prstGeom prst="rect">
            <a:avLst/>
          </a:prstGeom>
        </p:spPr>
      </p:pic>
      <p:sp>
        <p:nvSpPr>
          <p:cNvPr id="16" name="Rectangle 15">
            <a:extLst>
              <a:ext uri="{FF2B5EF4-FFF2-40B4-BE49-F238E27FC236}">
                <a16:creationId xmlns="" xmlns:a16="http://schemas.microsoft.com/office/drawing/2014/main" id="{CD6976D5-0916-4CA0-926A-5FC254F0D4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06" y="0"/>
            <a:ext cx="7571045" cy="6858000"/>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13DEC69C-F50F-4DB8-9A0E-05357DC0AC2F}"/>
              </a:ext>
            </a:extLst>
          </p:cNvPr>
          <p:cNvSpPr>
            <a:spLocks noGrp="1"/>
          </p:cNvSpPr>
          <p:nvPr>
            <p:ph type="title"/>
          </p:nvPr>
        </p:nvSpPr>
        <p:spPr>
          <a:xfrm>
            <a:off x="5204707" y="457280"/>
            <a:ext cx="6400367" cy="1431399"/>
          </a:xfrm>
        </p:spPr>
        <p:txBody>
          <a:bodyPr anchor="ctr">
            <a:normAutofit fontScale="90000"/>
          </a:bodyPr>
          <a:lstStyle/>
          <a:p>
            <a:pPr algn="ctr"/>
            <a:r>
              <a:rPr lang="pl-PL" dirty="0" smtClean="0">
                <a:solidFill>
                  <a:srgbClr val="FFFFFF"/>
                </a:solidFill>
              </a:rPr>
              <a:t/>
            </a:r>
            <a:br>
              <a:rPr lang="pl-PL" dirty="0" smtClean="0">
                <a:solidFill>
                  <a:srgbClr val="FFFFFF"/>
                </a:solidFill>
              </a:rPr>
            </a:br>
            <a:r>
              <a:rPr lang="pl-PL" dirty="0">
                <a:solidFill>
                  <a:srgbClr val="FFFFFF"/>
                </a:solidFill>
              </a:rPr>
              <a:t/>
            </a:r>
            <a:br>
              <a:rPr lang="pl-PL" dirty="0">
                <a:solidFill>
                  <a:srgbClr val="FFFFFF"/>
                </a:solidFill>
              </a:rPr>
            </a:br>
            <a:r>
              <a:rPr lang="pl-PL" dirty="0" smtClean="0">
                <a:solidFill>
                  <a:srgbClr val="FFFFFF"/>
                </a:solidFill>
              </a:rPr>
              <a:t/>
            </a:r>
            <a:br>
              <a:rPr lang="pl-PL" dirty="0" smtClean="0">
                <a:solidFill>
                  <a:srgbClr val="FFFFFF"/>
                </a:solidFill>
              </a:rPr>
            </a:br>
            <a:r>
              <a:rPr lang="pl-PL" dirty="0" smtClean="0">
                <a:solidFill>
                  <a:srgbClr val="FFFFFF"/>
                </a:solidFill>
              </a:rPr>
              <a:t>Pedagog</a:t>
            </a:r>
            <a:r>
              <a:rPr lang="pl-PL" dirty="0">
                <a:solidFill>
                  <a:srgbClr val="FFFFFF"/>
                </a:solidFill>
              </a:rPr>
              <a:t/>
            </a:r>
            <a:br>
              <a:rPr lang="pl-PL" dirty="0">
                <a:solidFill>
                  <a:srgbClr val="FFFFFF"/>
                </a:solidFill>
              </a:rPr>
            </a:br>
            <a:r>
              <a:rPr lang="pl-PL" dirty="0" smtClean="0">
                <a:solidFill>
                  <a:srgbClr val="FFFFFF"/>
                </a:solidFill>
              </a:rPr>
              <a:t/>
            </a:r>
            <a:br>
              <a:rPr lang="pl-PL" dirty="0" smtClean="0">
                <a:solidFill>
                  <a:srgbClr val="FFFFFF"/>
                </a:solidFill>
              </a:rPr>
            </a:br>
            <a:endParaRPr lang="pl-PL" dirty="0">
              <a:solidFill>
                <a:srgbClr val="FFFFFF"/>
              </a:solidFill>
            </a:endParaRPr>
          </a:p>
        </p:txBody>
      </p:sp>
      <p:pic>
        <p:nvPicPr>
          <p:cNvPr id="4" name="Obraz 4" descr="Obraz zawierający wewnątrz, stół, żyjący, siedzi&#10;&#10;Opis wygenerowany przy bardzo wysokim poziomie pewności">
            <a:extLst>
              <a:ext uri="{FF2B5EF4-FFF2-40B4-BE49-F238E27FC236}">
                <a16:creationId xmlns="" xmlns:a16="http://schemas.microsoft.com/office/drawing/2014/main" id="{D09BBBB9-97EA-4A88-B45C-25113CCAEF42}"/>
              </a:ext>
            </a:extLst>
          </p:cNvPr>
          <p:cNvPicPr>
            <a:picLocks noChangeAspect="1"/>
          </p:cNvPicPr>
          <p:nvPr/>
        </p:nvPicPr>
        <p:blipFill rotWithShape="1">
          <a:blip r:embed="rId4">
            <a:extLst>
              <a:ext uri="{837473B0-CC2E-450A-ABE3-18F120FF3D39}">
                <a1611:picAttrSrcUrl xmlns="" xmlns:a1611="http://schemas.microsoft.com/office/drawing/2016/11/main" r:id="rId5"/>
              </a:ext>
            </a:extLst>
          </a:blip>
          <a:srcRect t="10093" r="-1" b="-1"/>
          <a:stretch/>
        </p:blipFill>
        <p:spPr>
          <a:xfrm>
            <a:off x="11" y="2608956"/>
            <a:ext cx="4560199" cy="4249043"/>
          </a:xfrm>
          <a:prstGeom prst="rect">
            <a:avLst/>
          </a:prstGeom>
        </p:spPr>
      </p:pic>
      <p:sp>
        <p:nvSpPr>
          <p:cNvPr id="18" name="Rectangle 17">
            <a:extLst>
              <a:ext uri="{FF2B5EF4-FFF2-40B4-BE49-F238E27FC236}">
                <a16:creationId xmlns="" xmlns:a16="http://schemas.microsoft.com/office/drawing/2014/main" id="{913A77A6-9F45-4FCF-921A-EE086155D7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30517" y="-460"/>
            <a:ext cx="9144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Rectangle 19">
            <a:extLst>
              <a:ext uri="{FF2B5EF4-FFF2-40B4-BE49-F238E27FC236}">
                <a16:creationId xmlns="" xmlns:a16="http://schemas.microsoft.com/office/drawing/2014/main" id="{27A30D73-0B22-4FA7-B27B-C5C45FE2F0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9" y="2560620"/>
            <a:ext cx="4581144"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 xmlns:a16="http://schemas.microsoft.com/office/drawing/2014/main" id="{F67C8786-5EEF-438A-826F-0E431CF4DDB5}"/>
              </a:ext>
            </a:extLst>
          </p:cNvPr>
          <p:cNvSpPr>
            <a:spLocks noGrp="1"/>
          </p:cNvSpPr>
          <p:nvPr>
            <p:ph idx="1"/>
          </p:nvPr>
        </p:nvSpPr>
        <p:spPr>
          <a:xfrm>
            <a:off x="5563854" y="2194526"/>
            <a:ext cx="6041220" cy="4180873"/>
          </a:xfrm>
        </p:spPr>
        <p:txBody>
          <a:bodyPr>
            <a:normAutofit fontScale="92500" lnSpcReduction="20000"/>
          </a:bodyPr>
          <a:lstStyle/>
          <a:p>
            <a:pPr marL="0" indent="0" algn="just">
              <a:buNone/>
            </a:pPr>
            <a:r>
              <a:rPr lang="pl-PL" sz="2400" dirty="0" smtClean="0">
                <a:solidFill>
                  <a:srgbClr val="FFFFFF"/>
                </a:solidFill>
                <a:latin typeface="Times New Roman"/>
                <a:ea typeface="+mn-lt"/>
                <a:cs typeface="+mn-lt"/>
              </a:rPr>
              <a:t>	</a:t>
            </a:r>
            <a:r>
              <a:rPr lang="pl-PL" sz="2800" dirty="0" smtClean="0">
                <a:solidFill>
                  <a:srgbClr val="FFFFFF"/>
                </a:solidFill>
                <a:latin typeface="Times New Roman"/>
                <a:ea typeface="+mn-lt"/>
                <a:cs typeface="+mn-lt"/>
              </a:rPr>
              <a:t>W </a:t>
            </a:r>
            <a:r>
              <a:rPr lang="pl-PL" sz="2800" dirty="0">
                <a:solidFill>
                  <a:srgbClr val="FFFFFF"/>
                </a:solidFill>
                <a:latin typeface="Times New Roman"/>
                <a:ea typeface="+mn-lt"/>
                <a:cs typeface="+mn-lt"/>
              </a:rPr>
              <a:t>1781 roku Stanisław Staszic wrócił </a:t>
            </a:r>
            <a:r>
              <a:rPr lang="pl-PL" sz="2800" dirty="0" smtClean="0">
                <a:solidFill>
                  <a:srgbClr val="FFFFFF"/>
                </a:solidFill>
                <a:latin typeface="Times New Roman"/>
                <a:ea typeface="+mn-lt"/>
                <a:cs typeface="+mn-lt"/>
              </a:rPr>
              <a:t>      do </a:t>
            </a:r>
            <a:r>
              <a:rPr lang="pl-PL" sz="2800" dirty="0">
                <a:solidFill>
                  <a:srgbClr val="FFFFFF"/>
                </a:solidFill>
                <a:latin typeface="Times New Roman"/>
                <a:ea typeface="+mn-lt"/>
                <a:cs typeface="+mn-lt"/>
              </a:rPr>
              <a:t>kraju. Zatrzymał się wówczas na </a:t>
            </a:r>
            <a:r>
              <a:rPr lang="pl-PL" sz="2800" dirty="0" smtClean="0">
                <a:solidFill>
                  <a:srgbClr val="FFFFFF"/>
                </a:solidFill>
                <a:latin typeface="Times New Roman"/>
                <a:ea typeface="+mn-lt"/>
                <a:cs typeface="+mn-lt"/>
              </a:rPr>
              <a:t>            dłużej w </a:t>
            </a:r>
            <a:r>
              <a:rPr lang="pl-PL" sz="2800" dirty="0">
                <a:solidFill>
                  <a:srgbClr val="FFFFFF"/>
                </a:solidFill>
                <a:latin typeface="Times New Roman"/>
                <a:ea typeface="+mn-lt"/>
                <a:cs typeface="+mn-lt"/>
              </a:rPr>
              <a:t>Warszawie. </a:t>
            </a:r>
            <a:endParaRPr lang="pl-PL" sz="2800" dirty="0" smtClean="0">
              <a:solidFill>
                <a:srgbClr val="FFFFFF"/>
              </a:solidFill>
              <a:latin typeface="Times New Roman"/>
              <a:ea typeface="+mn-lt"/>
              <a:cs typeface="+mn-lt"/>
            </a:endParaRPr>
          </a:p>
          <a:p>
            <a:pPr marL="0" indent="0" algn="just">
              <a:buNone/>
            </a:pPr>
            <a:r>
              <a:rPr lang="pl-PL" sz="2800" dirty="0" smtClean="0">
                <a:solidFill>
                  <a:srgbClr val="FFFFFF"/>
                </a:solidFill>
                <a:latin typeface="Times New Roman"/>
                <a:ea typeface="+mn-lt"/>
                <a:cs typeface="+mn-lt"/>
              </a:rPr>
              <a:t>Zarobkował </a:t>
            </a:r>
            <a:r>
              <a:rPr lang="pl-PL" sz="2800" dirty="0">
                <a:solidFill>
                  <a:srgbClr val="FFFFFF"/>
                </a:solidFill>
                <a:latin typeface="Times New Roman"/>
                <a:ea typeface="+mn-lt"/>
                <a:cs typeface="+mn-lt"/>
              </a:rPr>
              <a:t>jako guwerner </a:t>
            </a:r>
            <a:r>
              <a:rPr lang="pl-PL" sz="2800" dirty="0" smtClean="0">
                <a:solidFill>
                  <a:srgbClr val="FFFFFF"/>
                </a:solidFill>
                <a:latin typeface="Times New Roman"/>
                <a:ea typeface="+mn-lt"/>
                <a:cs typeface="+mn-lt"/>
              </a:rPr>
              <a:t>syna hrabiego Jana </a:t>
            </a:r>
            <a:r>
              <a:rPr lang="pl-PL" sz="2800" dirty="0">
                <a:solidFill>
                  <a:srgbClr val="FFFFFF"/>
                </a:solidFill>
                <a:latin typeface="Times New Roman"/>
                <a:ea typeface="+mn-lt"/>
                <a:cs typeface="+mn-lt"/>
              </a:rPr>
              <a:t>Miera, po </a:t>
            </a:r>
            <a:r>
              <a:rPr lang="pl-PL" sz="2800" dirty="0" smtClean="0">
                <a:solidFill>
                  <a:srgbClr val="FFFFFF"/>
                </a:solidFill>
                <a:latin typeface="Times New Roman"/>
                <a:ea typeface="+mn-lt"/>
                <a:cs typeface="+mn-lt"/>
              </a:rPr>
              <a:t>czym  został</a:t>
            </a:r>
            <a:r>
              <a:rPr lang="pl-PL" sz="2800" dirty="0">
                <a:solidFill>
                  <a:srgbClr val="FFFFFF"/>
                </a:solidFill>
                <a:latin typeface="Times New Roman"/>
                <a:ea typeface="+mn-lt"/>
                <a:cs typeface="+mn-lt"/>
              </a:rPr>
              <a:t> wychowawcą </a:t>
            </a:r>
            <a:r>
              <a:rPr lang="pl-PL" sz="2800" dirty="0" smtClean="0">
                <a:solidFill>
                  <a:srgbClr val="FFFFFF"/>
                </a:solidFill>
                <a:latin typeface="Times New Roman"/>
                <a:ea typeface="+mn-lt"/>
                <a:cs typeface="+mn-lt"/>
              </a:rPr>
              <a:t>dzieci </a:t>
            </a:r>
            <a:r>
              <a:rPr lang="pl-PL" sz="2800" dirty="0">
                <a:solidFill>
                  <a:srgbClr val="FFFFFF"/>
                </a:solidFill>
                <a:latin typeface="Times New Roman"/>
                <a:ea typeface="+mn-lt"/>
                <a:cs typeface="+mn-lt"/>
              </a:rPr>
              <a:t>Andrzeja Zamoyskiego. </a:t>
            </a:r>
            <a:r>
              <a:rPr lang="pl-PL" sz="2800" dirty="0" smtClean="0">
                <a:solidFill>
                  <a:srgbClr val="FFFFFF"/>
                </a:solidFill>
                <a:latin typeface="Times New Roman"/>
                <a:ea typeface="+mn-lt"/>
                <a:cs typeface="+mn-lt"/>
              </a:rPr>
              <a:t>Otrzymał     w </a:t>
            </a:r>
            <a:r>
              <a:rPr lang="pl-PL" sz="2800" dirty="0">
                <a:solidFill>
                  <a:srgbClr val="FFFFFF"/>
                </a:solidFill>
                <a:latin typeface="Times New Roman"/>
                <a:ea typeface="+mn-lt"/>
                <a:cs typeface="+mn-lt"/>
              </a:rPr>
              <a:t>związku </a:t>
            </a:r>
            <a:r>
              <a:rPr lang="pl-PL" sz="2800" dirty="0" smtClean="0">
                <a:solidFill>
                  <a:srgbClr val="FFFFFF"/>
                </a:solidFill>
                <a:latin typeface="Times New Roman"/>
                <a:ea typeface="+mn-lt"/>
                <a:cs typeface="+mn-lt"/>
              </a:rPr>
              <a:t>z </a:t>
            </a:r>
            <a:r>
              <a:rPr lang="pl-PL" sz="2800" dirty="0">
                <a:solidFill>
                  <a:srgbClr val="FFFFFF"/>
                </a:solidFill>
                <a:latin typeface="Times New Roman"/>
                <a:ea typeface="+mn-lt"/>
                <a:cs typeface="+mn-lt"/>
              </a:rPr>
              <a:t>tym niemałą dożywotnią pensję. Poza tym ta posada sprawiła</a:t>
            </a:r>
            <a:r>
              <a:rPr lang="pl-PL" sz="2800" dirty="0" smtClean="0">
                <a:solidFill>
                  <a:srgbClr val="FFFFFF"/>
                </a:solidFill>
                <a:latin typeface="Times New Roman"/>
                <a:ea typeface="+mn-lt"/>
                <a:cs typeface="+mn-lt"/>
              </a:rPr>
              <a:t>,            </a:t>
            </a:r>
            <a:r>
              <a:rPr lang="pl-PL" sz="2800" dirty="0">
                <a:solidFill>
                  <a:srgbClr val="FFFFFF"/>
                </a:solidFill>
                <a:latin typeface="Times New Roman"/>
                <a:ea typeface="+mn-lt"/>
                <a:cs typeface="+mn-lt"/>
              </a:rPr>
              <a:t>iż </a:t>
            </a:r>
            <a:r>
              <a:rPr lang="pl-PL" sz="2800" dirty="0" smtClean="0">
                <a:solidFill>
                  <a:srgbClr val="FFFFFF"/>
                </a:solidFill>
                <a:latin typeface="Times New Roman"/>
                <a:ea typeface="+mn-lt"/>
                <a:cs typeface="+mn-lt"/>
              </a:rPr>
              <a:t>Staszic </a:t>
            </a:r>
            <a:r>
              <a:rPr lang="pl-PL" sz="2800" dirty="0">
                <a:solidFill>
                  <a:srgbClr val="FFFFFF"/>
                </a:solidFill>
                <a:latin typeface="Times New Roman"/>
                <a:ea typeface="+mn-lt"/>
                <a:cs typeface="+mn-lt"/>
              </a:rPr>
              <a:t>wszedł </a:t>
            </a:r>
            <a:r>
              <a:rPr lang="pl-PL" sz="2800" dirty="0" smtClean="0">
                <a:solidFill>
                  <a:srgbClr val="FFFFFF"/>
                </a:solidFill>
                <a:latin typeface="Times New Roman"/>
                <a:ea typeface="+mn-lt"/>
                <a:cs typeface="+mn-lt"/>
              </a:rPr>
              <a:t>w </a:t>
            </a:r>
            <a:r>
              <a:rPr lang="pl-PL" sz="2800" dirty="0">
                <a:solidFill>
                  <a:srgbClr val="FFFFFF"/>
                </a:solidFill>
                <a:latin typeface="Times New Roman"/>
                <a:ea typeface="+mn-lt"/>
                <a:cs typeface="+mn-lt"/>
              </a:rPr>
              <a:t>środowisko </a:t>
            </a:r>
            <a:r>
              <a:rPr lang="pl-PL" sz="2800" dirty="0" smtClean="0">
                <a:solidFill>
                  <a:srgbClr val="FFFFFF"/>
                </a:solidFill>
                <a:latin typeface="Times New Roman"/>
                <a:ea typeface="+mn-lt"/>
                <a:cs typeface="+mn-lt"/>
              </a:rPr>
              <a:t>            polityczne</a:t>
            </a:r>
            <a:r>
              <a:rPr lang="pl-PL" sz="2800" dirty="0">
                <a:solidFill>
                  <a:srgbClr val="FFFFFF"/>
                </a:solidFill>
                <a:latin typeface="Times New Roman"/>
                <a:ea typeface="+mn-lt"/>
                <a:cs typeface="+mn-lt"/>
              </a:rPr>
              <a:t>. </a:t>
            </a:r>
            <a:r>
              <a:rPr lang="pl-PL" sz="2800" dirty="0" smtClean="0">
                <a:solidFill>
                  <a:srgbClr val="FFFFFF"/>
                </a:solidFill>
                <a:latin typeface="Times New Roman"/>
                <a:ea typeface="+mn-lt"/>
                <a:cs typeface="+mn-lt"/>
              </a:rPr>
              <a:t>Poznał </a:t>
            </a:r>
            <a:r>
              <a:rPr lang="pl-PL" sz="2800" dirty="0">
                <a:solidFill>
                  <a:srgbClr val="FFFFFF"/>
                </a:solidFill>
                <a:latin typeface="Times New Roman"/>
                <a:ea typeface="+mn-lt"/>
                <a:cs typeface="+mn-lt"/>
              </a:rPr>
              <a:t>przede </a:t>
            </a:r>
            <a:r>
              <a:rPr lang="pl-PL" sz="2800" dirty="0" smtClean="0">
                <a:solidFill>
                  <a:srgbClr val="FFFFFF"/>
                </a:solidFill>
                <a:latin typeface="Times New Roman"/>
                <a:ea typeface="+mn-lt"/>
                <a:cs typeface="+mn-lt"/>
              </a:rPr>
              <a:t>wszystkim sytuację</a:t>
            </a:r>
            <a:r>
              <a:rPr lang="pl-PL" sz="2800" dirty="0">
                <a:solidFill>
                  <a:srgbClr val="FFFFFF"/>
                </a:solidFill>
                <a:latin typeface="Times New Roman"/>
                <a:ea typeface="+mn-lt"/>
                <a:cs typeface="+mn-lt"/>
              </a:rPr>
              <a:t> polityczną </a:t>
            </a:r>
            <a:r>
              <a:rPr lang="pl-PL" sz="2800" dirty="0" smtClean="0">
                <a:solidFill>
                  <a:srgbClr val="FFFFFF"/>
                </a:solidFill>
                <a:latin typeface="Times New Roman"/>
                <a:ea typeface="+mn-lt"/>
                <a:cs typeface="+mn-lt"/>
              </a:rPr>
              <a:t>oraz </a:t>
            </a:r>
            <a:r>
              <a:rPr lang="pl-PL" sz="2800" dirty="0">
                <a:solidFill>
                  <a:srgbClr val="FFFFFF"/>
                </a:solidFill>
                <a:latin typeface="Times New Roman"/>
                <a:ea typeface="+mn-lt"/>
                <a:cs typeface="+mn-lt"/>
              </a:rPr>
              <a:t>prawną </a:t>
            </a:r>
            <a:r>
              <a:rPr lang="pl-PL" sz="2800" dirty="0" smtClean="0">
                <a:solidFill>
                  <a:srgbClr val="FFFFFF"/>
                </a:solidFill>
                <a:latin typeface="Times New Roman"/>
                <a:ea typeface="+mn-lt"/>
                <a:cs typeface="+mn-lt"/>
              </a:rPr>
              <a:t>                      ówczesnej </a:t>
            </a:r>
            <a:r>
              <a:rPr lang="pl-PL" sz="2800" dirty="0">
                <a:solidFill>
                  <a:srgbClr val="FFFFFF"/>
                </a:solidFill>
                <a:latin typeface="Times New Roman"/>
                <a:ea typeface="+mn-lt"/>
                <a:cs typeface="+mn-lt"/>
              </a:rPr>
              <a:t>Polski. </a:t>
            </a:r>
            <a:endParaRPr lang="pl-PL" sz="2800" dirty="0">
              <a:solidFill>
                <a:srgbClr val="FFFFFF"/>
              </a:solidFill>
              <a:latin typeface="Times New Roman"/>
              <a:cs typeface="Times New Roman"/>
            </a:endParaRPr>
          </a:p>
          <a:p>
            <a:pPr marL="305435" indent="-305435"/>
            <a:endParaRPr lang="pl-PL" dirty="0">
              <a:solidFill>
                <a:srgbClr val="FFFFFF"/>
              </a:solidFill>
            </a:endParaRPr>
          </a:p>
          <a:p>
            <a:pPr marL="305435" indent="-305435"/>
            <a:endParaRPr lang="pl-PL" dirty="0">
              <a:solidFill>
                <a:srgbClr val="FFFFFF"/>
              </a:solidFill>
            </a:endParaRPr>
          </a:p>
          <a:p>
            <a:pPr marL="305435" indent="-305435"/>
            <a:endParaRPr lang="pl-PL" dirty="0">
              <a:solidFill>
                <a:srgbClr val="FFFFFF"/>
              </a:solidFill>
            </a:endParaRPr>
          </a:p>
        </p:txBody>
      </p:sp>
      <p:sp>
        <p:nvSpPr>
          <p:cNvPr id="9" name="Strzałka: w lewo 8">
            <a:extLst>
              <a:ext uri="{FF2B5EF4-FFF2-40B4-BE49-F238E27FC236}">
                <a16:creationId xmlns="" xmlns:a16="http://schemas.microsoft.com/office/drawing/2014/main" id="{5D21B547-6884-4134-8552-1C4AABEC9512}"/>
              </a:ext>
            </a:extLst>
          </p:cNvPr>
          <p:cNvSpPr/>
          <p:nvPr/>
        </p:nvSpPr>
        <p:spPr>
          <a:xfrm>
            <a:off x="5113937" y="151433"/>
            <a:ext cx="6581905" cy="4801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rgbClr val="FFFFFF"/>
                </a:solidFill>
              </a:rPr>
              <a:t>Monety obowiązujące w Polsce w czasach życia Staszica</a:t>
            </a:r>
            <a:endParaRPr lang="pl-PL" dirty="0"/>
          </a:p>
        </p:txBody>
      </p:sp>
    </p:spTree>
    <p:extLst>
      <p:ext uri="{BB962C8B-B14F-4D97-AF65-F5344CB8AC3E}">
        <p14:creationId xmlns:p14="http://schemas.microsoft.com/office/powerpoint/2010/main" val="12168085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strVal val="#ppt_w*0.70"/>
                                          </p:val>
                                        </p:tav>
                                        <p:tav tm="100000">
                                          <p:val>
                                            <p:strVal val="#ppt_w"/>
                                          </p:val>
                                        </p:tav>
                                      </p:tavLst>
                                    </p:anim>
                                    <p:anim calcmode="lin" valueType="num">
                                      <p:cBhvr>
                                        <p:cTn id="30" dur="1000" fill="hold"/>
                                        <p:tgtEl>
                                          <p:spTgt spid="3"/>
                                        </p:tgtEl>
                                        <p:attrNameLst>
                                          <p:attrName>ppt_h</p:attrName>
                                        </p:attrNameLst>
                                      </p:cBhvr>
                                      <p:tavLst>
                                        <p:tav tm="0">
                                          <p:val>
                                            <p:strVal val="#ppt_h"/>
                                          </p:val>
                                        </p:tav>
                                        <p:tav tm="100000">
                                          <p:val>
                                            <p:strVal val="#ppt_h"/>
                                          </p:val>
                                        </p:tav>
                                      </p:tavLst>
                                    </p:anim>
                                    <p:animEffect transition="in" filter="fade">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 xmlns:a16="http://schemas.microsoft.com/office/drawing/2014/main" id="{1BB56EB9-078F-4952-AC1F-149C7A0AE4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D48F5E01-3F91-4D75-A234-C42252683BFC}"/>
              </a:ext>
            </a:extLst>
          </p:cNvPr>
          <p:cNvSpPr>
            <a:spLocks noGrp="1"/>
          </p:cNvSpPr>
          <p:nvPr>
            <p:ph type="title"/>
          </p:nvPr>
        </p:nvSpPr>
        <p:spPr>
          <a:xfrm>
            <a:off x="4449934" y="702156"/>
            <a:ext cx="7157865" cy="1013800"/>
          </a:xfrm>
        </p:spPr>
        <p:txBody>
          <a:bodyPr>
            <a:normAutofit/>
          </a:bodyPr>
          <a:lstStyle/>
          <a:p>
            <a:r>
              <a:rPr lang="pl-PL" dirty="0">
                <a:solidFill>
                  <a:schemeClr val="accent1"/>
                </a:solidFill>
                <a:latin typeface="Times New Roman"/>
                <a:ea typeface="+mj-lt"/>
                <a:cs typeface="+mj-lt"/>
              </a:rPr>
              <a:t>„Uwagi nad Życiem Jana Zamoyskiego” </a:t>
            </a:r>
            <a:endParaRPr lang="pl-PL" dirty="0">
              <a:solidFill>
                <a:schemeClr val="accent1"/>
              </a:solidFill>
              <a:latin typeface="Times New Roman"/>
              <a:cs typeface="Times New Roman"/>
            </a:endParaRPr>
          </a:p>
        </p:txBody>
      </p:sp>
      <p:pic>
        <p:nvPicPr>
          <p:cNvPr id="4" name="Obraz 4" descr="Obraz zawierający osoba, mężczyzna, kobieta, trzymający&#10;&#10;Opis wygenerowany przy bardzo wysokim poziomie pewności">
            <a:extLst>
              <a:ext uri="{FF2B5EF4-FFF2-40B4-BE49-F238E27FC236}">
                <a16:creationId xmlns="" xmlns:a16="http://schemas.microsoft.com/office/drawing/2014/main" id="{B6C2DE68-BEC5-4656-9399-FC8515515399}"/>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l="4681" r="6046" b="1"/>
          <a:stretch/>
        </p:blipFill>
        <p:spPr>
          <a:xfrm>
            <a:off x="20" y="10"/>
            <a:ext cx="4131713" cy="6857989"/>
          </a:xfrm>
          <a:prstGeom prst="rect">
            <a:avLst/>
          </a:prstGeom>
        </p:spPr>
      </p:pic>
      <p:sp>
        <p:nvSpPr>
          <p:cNvPr id="18" name="Rectangle 20">
            <a:extLst>
              <a:ext uri="{FF2B5EF4-FFF2-40B4-BE49-F238E27FC236}">
                <a16:creationId xmlns="" xmlns:a16="http://schemas.microsoft.com/office/drawing/2014/main" id="{7B42427A-0A1F-4A55-8705-D9179F1E0C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49934" y="457200"/>
            <a:ext cx="7223760" cy="91440"/>
          </a:xfrm>
          <a:prstGeom prst="rect">
            <a:avLst/>
          </a:prstGeom>
          <a:solidFill>
            <a:srgbClr val="956C2A"/>
          </a:solidFill>
          <a:ln>
            <a:solidFill>
              <a:srgbClr val="956C2A"/>
            </a:solid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 xmlns:a16="http://schemas.microsoft.com/office/drawing/2014/main" id="{A6DEC51F-A07E-4054-9C0F-09E63D6965DD}"/>
              </a:ext>
            </a:extLst>
          </p:cNvPr>
          <p:cNvSpPr>
            <a:spLocks noGrp="1"/>
          </p:cNvSpPr>
          <p:nvPr>
            <p:ph idx="1"/>
          </p:nvPr>
        </p:nvSpPr>
        <p:spPr>
          <a:xfrm>
            <a:off x="4449934" y="1885951"/>
            <a:ext cx="7157866" cy="4039524"/>
          </a:xfrm>
        </p:spPr>
        <p:txBody>
          <a:bodyPr>
            <a:normAutofit/>
          </a:bodyPr>
          <a:lstStyle/>
          <a:p>
            <a:pPr marL="0" indent="0" algn="just">
              <a:buClr>
                <a:srgbClr val="956C2A"/>
              </a:buClr>
              <a:buNone/>
            </a:pPr>
            <a:r>
              <a:rPr lang="pl-PL" sz="2000" dirty="0">
                <a:latin typeface="Times New Roman"/>
                <a:ea typeface="+mn-lt"/>
                <a:cs typeface="+mn-lt"/>
              </a:rPr>
              <a:t>Mimo wielu obowiązków Stanisław Staszic kontynuował karierę naukową, aby już w 1782 r. otrzymać doktorat obojga praw i objąć katedrę języka francuskiego Akademii Zamojskiej. Mieszkając </a:t>
            </a:r>
            <a:r>
              <a:rPr lang="pl-PL" sz="2000" dirty="0" smtClean="0">
                <a:latin typeface="Times New Roman"/>
                <a:ea typeface="+mn-lt"/>
                <a:cs typeface="+mn-lt"/>
              </a:rPr>
              <a:t>               w </a:t>
            </a:r>
            <a:r>
              <a:rPr lang="pl-PL" sz="2000" dirty="0">
                <a:latin typeface="Times New Roman"/>
                <a:ea typeface="+mn-lt"/>
                <a:cs typeface="+mn-lt"/>
              </a:rPr>
              <a:t>Zamościu, przetłumaczył na język polski dzieło </a:t>
            </a:r>
            <a:r>
              <a:rPr lang="pl-PL" sz="2000" dirty="0" err="1">
                <a:latin typeface="Times New Roman"/>
                <a:ea typeface="+mn-lt"/>
                <a:cs typeface="+mn-lt"/>
              </a:rPr>
              <a:t>Georges’a</a:t>
            </a:r>
            <a:r>
              <a:rPr lang="pl-PL" sz="2000" dirty="0">
                <a:latin typeface="Times New Roman"/>
                <a:ea typeface="+mn-lt"/>
                <a:cs typeface="+mn-lt"/>
              </a:rPr>
              <a:t> Buffona zatytułowane „Epoka Natury”. Natomiast częste dyskusje </a:t>
            </a:r>
            <a:r>
              <a:rPr lang="pl-PL" sz="2000" dirty="0" smtClean="0">
                <a:latin typeface="Times New Roman"/>
                <a:ea typeface="+mn-lt"/>
                <a:cs typeface="+mn-lt"/>
              </a:rPr>
              <a:t>z </a:t>
            </a:r>
            <a:r>
              <a:rPr lang="pl-PL" sz="2000" dirty="0">
                <a:latin typeface="Times New Roman"/>
                <a:ea typeface="+mn-lt"/>
                <a:cs typeface="+mn-lt"/>
              </a:rPr>
              <a:t>Andrzejem Zamoyskim na temat spraw krajowych zaowocowały wzrostem zainteresowania Staszica kwestiami polityczno-społecznymi. Stąd też mogła ukazać się wkrótce jego literatura pt. „Uwagi nad Życiem Jana Zamoyskiego”, która jednak musiała ukazać się anonimowo – w 1787 roku.</a:t>
            </a:r>
            <a:endParaRPr lang="pl-PL" sz="2000" dirty="0">
              <a:latin typeface="Times New Roman"/>
              <a:cs typeface="Times New Roman"/>
            </a:endParaRPr>
          </a:p>
          <a:p>
            <a:pPr marL="305435" indent="-305435">
              <a:buClr>
                <a:srgbClr val="956C2A"/>
              </a:buClr>
            </a:pPr>
            <a:endParaRPr lang="pl-PL" dirty="0"/>
          </a:p>
          <a:p>
            <a:pPr marL="305435" indent="-305435">
              <a:buClr>
                <a:srgbClr val="956C2A"/>
              </a:buClr>
            </a:pPr>
            <a:endParaRPr lang="pl-PL" dirty="0"/>
          </a:p>
          <a:p>
            <a:pPr marL="305435" indent="-305435">
              <a:buClr>
                <a:srgbClr val="956C2A"/>
              </a:buClr>
            </a:pPr>
            <a:endParaRPr lang="pl-PL" dirty="0"/>
          </a:p>
        </p:txBody>
      </p:sp>
      <p:pic>
        <p:nvPicPr>
          <p:cNvPr id="20" name="Obraz 21" descr="Obraz zawierający drewniane, drewno, ławka, stół&#10;&#10;Opis wygenerowany przy bardzo wysokim poziomie pewności">
            <a:extLst>
              <a:ext uri="{FF2B5EF4-FFF2-40B4-BE49-F238E27FC236}">
                <a16:creationId xmlns="" xmlns:a16="http://schemas.microsoft.com/office/drawing/2014/main" id="{067DDC2D-5B8E-4CCB-8D18-BEDBB11DC255}"/>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9066756" y="4971727"/>
            <a:ext cx="2743199" cy="1830228"/>
          </a:xfrm>
          <a:prstGeom prst="rect">
            <a:avLst/>
          </a:prstGeom>
        </p:spPr>
      </p:pic>
    </p:spTree>
    <p:extLst>
      <p:ext uri="{BB962C8B-B14F-4D97-AF65-F5344CB8AC3E}">
        <p14:creationId xmlns:p14="http://schemas.microsoft.com/office/powerpoint/2010/main" val="51236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76E376D-6603-4598-A169-9FE865885B39}"/>
              </a:ext>
            </a:extLst>
          </p:cNvPr>
          <p:cNvSpPr>
            <a:spLocks noGrp="1"/>
          </p:cNvSpPr>
          <p:nvPr>
            <p:ph type="title"/>
          </p:nvPr>
        </p:nvSpPr>
        <p:spPr>
          <a:xfrm>
            <a:off x="581192" y="702156"/>
            <a:ext cx="11029616" cy="764694"/>
          </a:xfrm>
        </p:spPr>
        <p:txBody>
          <a:bodyPr>
            <a:normAutofit/>
          </a:bodyPr>
          <a:lstStyle/>
          <a:p>
            <a:pPr algn="ctr"/>
            <a:r>
              <a:rPr lang="pl-PL" dirty="0">
                <a:cs typeface="Times New Roman"/>
              </a:rPr>
              <a:t>W </a:t>
            </a:r>
            <a:r>
              <a:rPr lang="pl-PL" dirty="0" smtClean="0">
                <a:cs typeface="Times New Roman"/>
              </a:rPr>
              <a:t>ogniu zdarzeń przełomowych</a:t>
            </a:r>
            <a:endParaRPr lang="pl-PL" dirty="0">
              <a:cs typeface="Times New Roman"/>
            </a:endParaRPr>
          </a:p>
        </p:txBody>
      </p:sp>
      <p:sp>
        <p:nvSpPr>
          <p:cNvPr id="16" name="Rectangle 15">
            <a:extLst>
              <a:ext uri="{FF2B5EF4-FFF2-40B4-BE49-F238E27FC236}">
                <a16:creationId xmlns="" xmlns:a16="http://schemas.microsoft.com/office/drawing/2014/main" id="{FF48D04A-B18A-4669-86FA-1F7C104C46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3" y="2180496"/>
            <a:ext cx="5404639"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8" descr="Obraz zawierający trawa, zewnętrzne, budynek, dom&#10;&#10;Opis wygenerowany przy bardzo wysokim poziomie pewności">
            <a:extLst>
              <a:ext uri="{FF2B5EF4-FFF2-40B4-BE49-F238E27FC236}">
                <a16:creationId xmlns="" xmlns:a16="http://schemas.microsoft.com/office/drawing/2014/main" id="{EA8EEE68-A987-49D1-B093-342625A425AD}"/>
              </a:ext>
            </a:extLst>
          </p:cNvPr>
          <p:cNvPicPr>
            <a:picLocks noChangeAspect="1"/>
          </p:cNvPicPr>
          <p:nvPr/>
        </p:nvPicPr>
        <p:blipFill rotWithShape="1">
          <a:blip r:embed="rId2"/>
          <a:srcRect l="1333" r="8235" b="1"/>
          <a:stretch/>
        </p:blipFill>
        <p:spPr>
          <a:xfrm>
            <a:off x="666750" y="2342006"/>
            <a:ext cx="4962525" cy="3649219"/>
          </a:xfrm>
          <a:prstGeom prst="rect">
            <a:avLst/>
          </a:prstGeom>
        </p:spPr>
      </p:pic>
      <p:sp>
        <p:nvSpPr>
          <p:cNvPr id="3" name="Symbol zastępczy zawartości 2">
            <a:extLst>
              <a:ext uri="{FF2B5EF4-FFF2-40B4-BE49-F238E27FC236}">
                <a16:creationId xmlns="" xmlns:a16="http://schemas.microsoft.com/office/drawing/2014/main" id="{CB75F36B-8F33-40D5-B082-4D6049EEBA65}"/>
              </a:ext>
            </a:extLst>
          </p:cNvPr>
          <p:cNvSpPr>
            <a:spLocks noGrp="1"/>
          </p:cNvSpPr>
          <p:nvPr>
            <p:ph idx="1"/>
          </p:nvPr>
        </p:nvSpPr>
        <p:spPr>
          <a:xfrm>
            <a:off x="6471504" y="2900743"/>
            <a:ext cx="5275001" cy="4045683"/>
          </a:xfrm>
        </p:spPr>
        <p:txBody>
          <a:bodyPr vert="horz" lIns="91440" tIns="45720" rIns="91440" bIns="45720" rtlCol="0" anchor="ctr">
            <a:noAutofit/>
          </a:bodyPr>
          <a:lstStyle/>
          <a:p>
            <a:pPr marL="0" indent="0" algn="just">
              <a:lnSpc>
                <a:spcPct val="90000"/>
              </a:lnSpc>
              <a:buNone/>
            </a:pPr>
            <a:r>
              <a:rPr lang="pl-PL" sz="2000" dirty="0">
                <a:latin typeface="Times New Roman"/>
                <a:ea typeface="+mn-lt"/>
                <a:cs typeface="+mn-lt"/>
              </a:rPr>
              <a:t>Zamoyscy, a wraz z nimi i Staszic urządzali wyjazdy do swych wielu majątków. W związku </a:t>
            </a:r>
            <a:r>
              <a:rPr lang="pl-PL" sz="2000" dirty="0" smtClean="0">
                <a:latin typeface="Times New Roman"/>
                <a:ea typeface="+mn-lt"/>
                <a:cs typeface="+mn-lt"/>
              </a:rPr>
              <a:t>          z </a:t>
            </a:r>
            <a:r>
              <a:rPr lang="pl-PL" sz="2000" dirty="0">
                <a:latin typeface="Times New Roman"/>
                <a:ea typeface="+mn-lt"/>
                <a:cs typeface="+mn-lt"/>
              </a:rPr>
              <a:t>tym młody ksiądz w 1788 roku dostał na kilka lat probostwo na parafii wioski Turobin. W 1788 roku rozpoczęły się obrady Sejmu Wielkiego, na które Staszic pojechał. Przysłuchiwał się wtedy obradom, obserwując także podejmowane uchwały. Owocem tych rozmyślań została jego anonimowa książka, wydana w 1790 roku, czyli „Przestrogi dla Polski”. W tym samym roku Staszic udał się z rodziną kanclerza, w dwuletnią podroż do Austrii oraz Włoch. 10 lutego 1792 kanclerz Zamoyski zmarł. Stanisław Staszic, będąc już jak członek rodziny, towarzyszył Zamoyskim w dalszym życiu rodziny. Po upadku niepodległej Polski, od 1794 roku, Staszic mieszkał przez kilka kolejnych lat </a:t>
            </a:r>
            <a:r>
              <a:rPr lang="pl-PL" sz="2000" dirty="0" smtClean="0">
                <a:latin typeface="Times New Roman"/>
                <a:ea typeface="+mn-lt"/>
                <a:cs typeface="+mn-lt"/>
              </a:rPr>
              <a:t> w </a:t>
            </a:r>
            <a:r>
              <a:rPr lang="pl-PL" sz="2000" dirty="0">
                <a:latin typeface="Times New Roman"/>
                <a:ea typeface="+mn-lt"/>
                <a:cs typeface="+mn-lt"/>
              </a:rPr>
              <a:t>Wiedniu z Konstancją Zamoyską i jej dziećmi.</a:t>
            </a:r>
            <a:endParaRPr lang="pl-PL" sz="2000" dirty="0">
              <a:latin typeface="Times New Roman"/>
              <a:cs typeface="Times New Roman"/>
            </a:endParaRPr>
          </a:p>
          <a:p>
            <a:pPr marL="305435" indent="-305435">
              <a:lnSpc>
                <a:spcPct val="90000"/>
              </a:lnSpc>
            </a:pPr>
            <a:endParaRPr lang="pl-PL" sz="1700" dirty="0">
              <a:latin typeface="Times New Roman"/>
              <a:cs typeface="Times New Roman"/>
            </a:endParaRPr>
          </a:p>
          <a:p>
            <a:pPr marL="305435" indent="-305435">
              <a:lnSpc>
                <a:spcPct val="90000"/>
              </a:lnSpc>
            </a:pPr>
            <a:endParaRPr lang="pl-PL" sz="1700" dirty="0"/>
          </a:p>
          <a:p>
            <a:pPr marL="305435" indent="-305435">
              <a:lnSpc>
                <a:spcPct val="90000"/>
              </a:lnSpc>
            </a:pPr>
            <a:endParaRPr lang="pl-PL" sz="1700" dirty="0"/>
          </a:p>
        </p:txBody>
      </p:sp>
      <p:sp>
        <p:nvSpPr>
          <p:cNvPr id="10" name="pole tekstowe 9">
            <a:extLst>
              <a:ext uri="{FF2B5EF4-FFF2-40B4-BE49-F238E27FC236}">
                <a16:creationId xmlns="" xmlns:a16="http://schemas.microsoft.com/office/drawing/2014/main" id="{5D658787-901D-411A-8E54-3DE1453B0336}"/>
              </a:ext>
            </a:extLst>
          </p:cNvPr>
          <p:cNvSpPr txBox="1"/>
          <p:nvPr/>
        </p:nvSpPr>
        <p:spPr>
          <a:xfrm>
            <a:off x="444674" y="6311030"/>
            <a:ext cx="621917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000">
                <a:latin typeface="Times New Roman"/>
                <a:cs typeface="Times New Roman"/>
              </a:rPr>
              <a:t>Kozłówka-pałac państwa Zamoyskich pod Lublinem.</a:t>
            </a:r>
          </a:p>
        </p:txBody>
      </p:sp>
    </p:spTree>
    <p:extLst>
      <p:ext uri="{BB962C8B-B14F-4D97-AF65-F5344CB8AC3E}">
        <p14:creationId xmlns:p14="http://schemas.microsoft.com/office/powerpoint/2010/main" val="129081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14310F2-3261-4221-8BE1-03BD4833D5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zewnętrzne, pastwisko, trawa, woda&#10;&#10;Opis wygenerowany przy bardzo wysokim poziomie pewności">
            <a:extLst>
              <a:ext uri="{FF2B5EF4-FFF2-40B4-BE49-F238E27FC236}">
                <a16:creationId xmlns="" xmlns:a16="http://schemas.microsoft.com/office/drawing/2014/main" id="{A1DA07B1-951B-48BA-BA17-B7D29AECCF4C}"/>
              </a:ext>
            </a:extLst>
          </p:cNvPr>
          <p:cNvPicPr>
            <a:picLocks noChangeAspect="1"/>
          </p:cNvPicPr>
          <p:nvPr/>
        </p:nvPicPr>
        <p:blipFill rotWithShape="1">
          <a:blip r:embed="rId2"/>
          <a:srcRect t="20099" r="9091"/>
          <a:stretch/>
        </p:blipFill>
        <p:spPr>
          <a:xfrm>
            <a:off x="20" y="10"/>
            <a:ext cx="12191980" cy="6857990"/>
          </a:xfrm>
          <a:prstGeom prst="rect">
            <a:avLst/>
          </a:prstGeom>
        </p:spPr>
      </p:pic>
      <p:grpSp>
        <p:nvGrpSpPr>
          <p:cNvPr id="11" name="Group 10">
            <a:extLst>
              <a:ext uri="{FF2B5EF4-FFF2-40B4-BE49-F238E27FC236}">
                <a16:creationId xmlns="" xmlns:a16="http://schemas.microsoft.com/office/drawing/2014/main" id="{8A11065F-8617-40E7-AC2B-F98E48C99FA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38067" y="457200"/>
            <a:ext cx="7507083" cy="5935132"/>
            <a:chOff x="438067" y="457200"/>
            <a:chExt cx="7507083" cy="5935132"/>
          </a:xfrm>
        </p:grpSpPr>
        <p:sp>
          <p:nvSpPr>
            <p:cNvPr id="12" name="Rectangle 11">
              <a:extLst>
                <a:ext uri="{FF2B5EF4-FFF2-40B4-BE49-F238E27FC236}">
                  <a16:creationId xmlns="" xmlns:a16="http://schemas.microsoft.com/office/drawing/2014/main" id="{D58BA2E5-C873-4530-B394-51996F6E2A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 xmlns:a16="http://schemas.microsoft.com/office/drawing/2014/main" id="{9D8F77D0-1D04-4C5F-9CBB-0F8353D35E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 xmlns:a16="http://schemas.microsoft.com/office/drawing/2014/main" id="{10FFDD02-D586-474F-B2FD-CC4291988F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ytuł 1">
            <a:extLst>
              <a:ext uri="{FF2B5EF4-FFF2-40B4-BE49-F238E27FC236}">
                <a16:creationId xmlns="" xmlns:a16="http://schemas.microsoft.com/office/drawing/2014/main" id="{DA1A6333-1448-4A1D-9C80-8F9E5E117332}"/>
              </a:ext>
            </a:extLst>
          </p:cNvPr>
          <p:cNvSpPr>
            <a:spLocks noGrp="1"/>
          </p:cNvSpPr>
          <p:nvPr>
            <p:ph type="title"/>
          </p:nvPr>
        </p:nvSpPr>
        <p:spPr>
          <a:xfrm>
            <a:off x="438063" y="547668"/>
            <a:ext cx="7714641" cy="1372177"/>
          </a:xfrm>
        </p:spPr>
        <p:txBody>
          <a:bodyPr anchor="ctr">
            <a:normAutofit/>
          </a:bodyPr>
          <a:lstStyle/>
          <a:p>
            <a:r>
              <a:rPr lang="pl-PL" sz="3100" dirty="0">
                <a:solidFill>
                  <a:srgbClr val="FFFFFF"/>
                </a:solidFill>
                <a:cs typeface="Times New Roman"/>
              </a:rPr>
              <a:t>Miłość do Polski a służba nauce</a:t>
            </a:r>
          </a:p>
        </p:txBody>
      </p:sp>
      <p:sp>
        <p:nvSpPr>
          <p:cNvPr id="3" name="Symbol zastępczy zawartości 2">
            <a:extLst>
              <a:ext uri="{FF2B5EF4-FFF2-40B4-BE49-F238E27FC236}">
                <a16:creationId xmlns="" xmlns:a16="http://schemas.microsoft.com/office/drawing/2014/main" id="{FF295E27-B11F-4FEA-B809-D91DDEBB8CBB}"/>
              </a:ext>
            </a:extLst>
          </p:cNvPr>
          <p:cNvSpPr>
            <a:spLocks noGrp="1"/>
          </p:cNvSpPr>
          <p:nvPr>
            <p:ph idx="1"/>
          </p:nvPr>
        </p:nvSpPr>
        <p:spPr>
          <a:xfrm>
            <a:off x="581192" y="2438399"/>
            <a:ext cx="7216607" cy="3564467"/>
          </a:xfrm>
        </p:spPr>
        <p:txBody>
          <a:bodyPr>
            <a:normAutofit/>
          </a:bodyPr>
          <a:lstStyle/>
          <a:p>
            <a:pPr marL="0" indent="0" algn="just">
              <a:buNone/>
            </a:pPr>
            <a:r>
              <a:rPr lang="pl-PL" sz="2000" dirty="0">
                <a:solidFill>
                  <a:srgbClr val="FFFFFF"/>
                </a:solidFill>
                <a:latin typeface="Times New Roman"/>
                <a:ea typeface="+mn-lt"/>
                <a:cs typeface="+mn-lt"/>
              </a:rPr>
              <a:t>W 1797 r. Staszic wrócił do kraju, rozpoczynając swój kilkuletni czas wędrówek o charakterze badawczym –  po ziemiach polskich, jak i krajach ościennych. Zwiedził w ciągu miesiąca niemal całe Tatry, gdzie zdobył najwyższe szczyty. Bywał tez w okolicach Kielc, Krakowa, na Lubelszczyźnie, czy nawet we Lwowie. Był oprócz tego pod wrażeniem Karpat, Przedgórza, był także ze swą wędrówką na Węgrzech. Z perspektywy czasu podejmował wtedy cenne inicjatywy gospodarcze – głównie w zakresie budowy </a:t>
            </a:r>
            <a:r>
              <a:rPr lang="pl-PL" sz="2000" dirty="0" smtClean="0">
                <a:solidFill>
                  <a:srgbClr val="FFFFFF"/>
                </a:solidFill>
                <a:latin typeface="Times New Roman"/>
                <a:ea typeface="+mn-lt"/>
                <a:cs typeface="+mn-lt"/>
              </a:rPr>
              <a:t>hut                </a:t>
            </a:r>
            <a:r>
              <a:rPr lang="pl-PL" sz="2000" dirty="0">
                <a:solidFill>
                  <a:srgbClr val="FFFFFF"/>
                </a:solidFill>
                <a:latin typeface="Times New Roman"/>
                <a:ea typeface="+mn-lt"/>
                <a:cs typeface="+mn-lt"/>
              </a:rPr>
              <a:t>i krajowych kopalń. Natomiast na przełomie 1804 i 1805 r. po raz drugi wybrał się do Paryża. Tam mógł już ściślej zapoznawać się </a:t>
            </a:r>
            <a:r>
              <a:rPr lang="pl-PL" sz="2000" dirty="0" smtClean="0">
                <a:solidFill>
                  <a:srgbClr val="FFFFFF"/>
                </a:solidFill>
                <a:latin typeface="Times New Roman"/>
                <a:ea typeface="+mn-lt"/>
                <a:cs typeface="+mn-lt"/>
              </a:rPr>
              <a:t>              z </a:t>
            </a:r>
            <a:r>
              <a:rPr lang="pl-PL" sz="2000" dirty="0">
                <a:solidFill>
                  <a:srgbClr val="FFFFFF"/>
                </a:solidFill>
                <a:latin typeface="Times New Roman"/>
                <a:ea typeface="+mn-lt"/>
                <a:cs typeface="+mn-lt"/>
              </a:rPr>
              <a:t>najnowszą literaturą dotyczącą nauk o Ziemi.</a:t>
            </a:r>
            <a:endParaRPr lang="pl-PL" sz="2000" dirty="0">
              <a:solidFill>
                <a:srgbClr val="FFFFFF"/>
              </a:solidFill>
              <a:latin typeface="Times New Roman"/>
              <a:cs typeface="Times New Roman"/>
            </a:endParaRPr>
          </a:p>
          <a:p>
            <a:pPr marL="305435" indent="-305435"/>
            <a:endParaRPr lang="pl-PL" sz="2000" dirty="0">
              <a:solidFill>
                <a:srgbClr val="FFFFFF"/>
              </a:solidFill>
            </a:endParaRPr>
          </a:p>
          <a:p>
            <a:pPr marL="305435" indent="-305435"/>
            <a:endParaRPr lang="pl-PL" dirty="0">
              <a:solidFill>
                <a:srgbClr val="FFFFFF"/>
              </a:solidFill>
            </a:endParaRPr>
          </a:p>
          <a:p>
            <a:pPr marL="305435" indent="-305435"/>
            <a:endParaRPr lang="pl-PL" dirty="0">
              <a:solidFill>
                <a:srgbClr val="FFFFFF"/>
              </a:solidFill>
            </a:endParaRPr>
          </a:p>
        </p:txBody>
      </p:sp>
    </p:spTree>
    <p:extLst>
      <p:ext uri="{BB962C8B-B14F-4D97-AF65-F5344CB8AC3E}">
        <p14:creationId xmlns:p14="http://schemas.microsoft.com/office/powerpoint/2010/main" val="32624341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ppt_y</p:attrName>
                                        </p:attrNameLst>
                                      </p:cBhvr>
                                      <p:tavLst>
                                        <p:tav tm="0">
                                          <p:val>
                                            <p:strVal val="#ppt_y+#ppt_h*1.125000"/>
                                          </p:val>
                                        </p:tav>
                                        <p:tav tm="100000">
                                          <p:val>
                                            <p:strVal val="#ppt_y"/>
                                          </p:val>
                                        </p:tav>
                                      </p:tavLst>
                                    </p:anim>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BB56EB9-078F-4952-AC1F-149C7A0AE4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022D2548-6F02-4678-8BC3-2782ECBC4752}"/>
              </a:ext>
            </a:extLst>
          </p:cNvPr>
          <p:cNvSpPr>
            <a:spLocks noGrp="1"/>
          </p:cNvSpPr>
          <p:nvPr>
            <p:ph type="title"/>
          </p:nvPr>
        </p:nvSpPr>
        <p:spPr>
          <a:xfrm>
            <a:off x="4449934" y="702156"/>
            <a:ext cx="7157865" cy="669444"/>
          </a:xfrm>
          <a:solidFill>
            <a:schemeClr val="accent2"/>
          </a:solidFill>
        </p:spPr>
        <p:txBody>
          <a:bodyPr>
            <a:normAutofit/>
          </a:bodyPr>
          <a:lstStyle/>
          <a:p>
            <a:pPr algn="ctr"/>
            <a:r>
              <a:rPr lang="pl-PL" dirty="0">
                <a:cs typeface="Times New Roman"/>
              </a:rPr>
              <a:t>Genialny </a:t>
            </a:r>
            <a:r>
              <a:rPr lang="pl-PL" dirty="0" smtClean="0">
                <a:cs typeface="Times New Roman"/>
              </a:rPr>
              <a:t> Myśliciel</a:t>
            </a:r>
            <a:endParaRPr lang="pl-PL" dirty="0">
              <a:cs typeface="Times New Roman"/>
            </a:endParaRPr>
          </a:p>
        </p:txBody>
      </p:sp>
      <p:pic>
        <p:nvPicPr>
          <p:cNvPr id="4" name="Obraz 4" descr="Obraz zawierający pociąg, tor, dym, trawa&#10;&#10;Opis wygenerowany przy bardzo wysokim poziomie pewności">
            <a:extLst>
              <a:ext uri="{FF2B5EF4-FFF2-40B4-BE49-F238E27FC236}">
                <a16:creationId xmlns="" xmlns:a16="http://schemas.microsoft.com/office/drawing/2014/main" id="{B420C724-CEFA-467F-9CAC-886D5747A65E}"/>
              </a:ext>
            </a:extLst>
          </p:cNvPr>
          <p:cNvPicPr>
            <a:picLocks noChangeAspect="1"/>
          </p:cNvPicPr>
          <p:nvPr/>
        </p:nvPicPr>
        <p:blipFill rotWithShape="1">
          <a:blip r:embed="rId2"/>
          <a:srcRect l="8220" r="54346" b="-1"/>
          <a:stretch/>
        </p:blipFill>
        <p:spPr>
          <a:xfrm>
            <a:off x="20" y="10"/>
            <a:ext cx="4131713" cy="6857989"/>
          </a:xfrm>
          <a:prstGeom prst="rect">
            <a:avLst/>
          </a:prstGeom>
        </p:spPr>
      </p:pic>
      <p:sp>
        <p:nvSpPr>
          <p:cNvPr id="11" name="Rectangle 10">
            <a:extLst>
              <a:ext uri="{FF2B5EF4-FFF2-40B4-BE49-F238E27FC236}">
                <a16:creationId xmlns="" xmlns:a16="http://schemas.microsoft.com/office/drawing/2014/main" id="{7B42427A-0A1F-4A55-8705-D9179F1E0C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49934" y="457200"/>
            <a:ext cx="7223760" cy="91440"/>
          </a:xfrm>
          <a:prstGeom prst="rect">
            <a:avLst/>
          </a:prstGeom>
          <a:solidFill>
            <a:srgbClr val="BE9B64"/>
          </a:solidFill>
          <a:ln>
            <a:solidFill>
              <a:srgbClr val="BE9B64"/>
            </a:solid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 xmlns:a16="http://schemas.microsoft.com/office/drawing/2014/main" id="{A6BEFD9E-17D4-46D5-8963-B6AE929B1AA8}"/>
              </a:ext>
            </a:extLst>
          </p:cNvPr>
          <p:cNvSpPr>
            <a:spLocks noGrp="1"/>
          </p:cNvSpPr>
          <p:nvPr>
            <p:ph idx="1"/>
          </p:nvPr>
        </p:nvSpPr>
        <p:spPr>
          <a:xfrm>
            <a:off x="4512564" y="2773355"/>
            <a:ext cx="7157866" cy="3962266"/>
          </a:xfrm>
        </p:spPr>
        <p:txBody>
          <a:bodyPr vert="horz" lIns="91440" tIns="45720" rIns="91440" bIns="45720" rtlCol="0" anchor="ctr">
            <a:noAutofit/>
          </a:bodyPr>
          <a:lstStyle/>
          <a:p>
            <a:pPr marL="0" indent="0" algn="just">
              <a:lnSpc>
                <a:spcPct val="90000"/>
              </a:lnSpc>
              <a:buClr>
                <a:srgbClr val="BE9B64"/>
              </a:buClr>
              <a:buNone/>
            </a:pPr>
            <a:r>
              <a:rPr lang="pl-PL" sz="2000" dirty="0">
                <a:latin typeface="Times New Roman"/>
                <a:ea typeface="+mn-lt"/>
                <a:cs typeface="+mn-lt"/>
              </a:rPr>
              <a:t>Stanisław Staszic był rzecznikiem zniesienia liberum veto. Poruszał też sprawy organizacyjne w wojsku, czy nawet kwestie ekonomiczne, w tym podatkowe. Słowem</a:t>
            </a:r>
            <a:r>
              <a:rPr lang="pl-PL" sz="2000" dirty="0" smtClean="0">
                <a:latin typeface="Times New Roman"/>
                <a:ea typeface="+mn-lt"/>
                <a:cs typeface="+mn-lt"/>
              </a:rPr>
              <a:t>, nakreślił</a:t>
            </a:r>
            <a:r>
              <a:rPr lang="pl-PL" sz="2000" dirty="0">
                <a:latin typeface="Times New Roman"/>
                <a:ea typeface="+mn-lt"/>
                <a:cs typeface="+mn-lt"/>
              </a:rPr>
              <a:t> on wszechstronny program reform państwa. Staszic opierał się na filozofii ściśle oświeceniowej, twierdząc, że całe dostępne poznanie człowieka odbywa się przede wszystkim na drodze doświadczenia zmysłowego. Poruszał sprawę chłopską, uważając, iż szlachecki monopol na posiadanie ziemi to główne zło. Upomniał się też o zbiór praw mieszczaństwa, chcąc „</a:t>
            </a:r>
            <a:r>
              <a:rPr lang="pl-PL" sz="2000" dirty="0" err="1">
                <a:latin typeface="Times New Roman"/>
                <a:ea typeface="+mn-lt"/>
                <a:cs typeface="+mn-lt"/>
              </a:rPr>
              <a:t>wolnouprawnienia</a:t>
            </a:r>
            <a:r>
              <a:rPr lang="pl-PL" sz="2000" dirty="0">
                <a:latin typeface="Times New Roman"/>
                <a:ea typeface="+mn-lt"/>
                <a:cs typeface="+mn-lt"/>
              </a:rPr>
              <a:t>” dla tego stanu. Ostro uderzał w sprzedajność magnaterii i egoizm społeczny szlachty. Przeprowadził również analizę przyczyn upadku Rzeczpospolitej i przedstawił własną teorię państwa nowoczesnego. Domagał się zdecydowanego wzmocnienia władzy królewskiej, w tym dziedziczności tronu, jak i przyznania mieszczanom praw politycznych. Chciał, by szlachta zrezygnowała z części swoich przywilejów na rzecz mieszczaństwa.</a:t>
            </a:r>
            <a:endParaRPr lang="pl-PL" sz="2000" dirty="0">
              <a:latin typeface="Times New Roman"/>
              <a:cs typeface="Times New Roman"/>
            </a:endParaRPr>
          </a:p>
          <a:p>
            <a:pPr marL="305435" indent="-305435">
              <a:lnSpc>
                <a:spcPct val="90000"/>
              </a:lnSpc>
              <a:buClr>
                <a:srgbClr val="BE9B64"/>
              </a:buClr>
            </a:pPr>
            <a:endParaRPr lang="pl-PL" sz="2000" dirty="0">
              <a:latin typeface="Times New Roman"/>
              <a:cs typeface="Times New Roman"/>
            </a:endParaRPr>
          </a:p>
          <a:p>
            <a:pPr marL="305435" indent="-305435">
              <a:lnSpc>
                <a:spcPct val="90000"/>
              </a:lnSpc>
              <a:buClr>
                <a:srgbClr val="BE9B64"/>
              </a:buClr>
            </a:pPr>
            <a:endParaRPr lang="pl-PL" sz="2000" dirty="0">
              <a:latin typeface="Times New Roman"/>
              <a:cs typeface="Times New Roman"/>
            </a:endParaRPr>
          </a:p>
          <a:p>
            <a:pPr marL="305435" indent="-305435">
              <a:lnSpc>
                <a:spcPct val="90000"/>
              </a:lnSpc>
              <a:buClr>
                <a:srgbClr val="BE9B64"/>
              </a:buClr>
            </a:pPr>
            <a:endParaRPr lang="pl-PL" dirty="0"/>
          </a:p>
        </p:txBody>
      </p:sp>
    </p:spTree>
    <p:extLst>
      <p:ext uri="{BB962C8B-B14F-4D97-AF65-F5344CB8AC3E}">
        <p14:creationId xmlns:p14="http://schemas.microsoft.com/office/powerpoint/2010/main" val="169186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Obraz 8" descr="Obraz zawierający wewnątrz, żyjący, pomieszczenie, stół&#10;&#10;Opis wygenerowany przy bardzo wysokim poziomie pewności">
            <a:extLst>
              <a:ext uri="{FF2B5EF4-FFF2-40B4-BE49-F238E27FC236}">
                <a16:creationId xmlns="" xmlns:a16="http://schemas.microsoft.com/office/drawing/2014/main" id="{DD6297FE-D9DB-4FC6-A5F1-1787631D80D6}"/>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r="-2" b="14130"/>
          <a:stretch/>
        </p:blipFill>
        <p:spPr>
          <a:xfrm>
            <a:off x="-11" y="10"/>
            <a:ext cx="4578272" cy="2608947"/>
          </a:xfrm>
          <a:prstGeom prst="rect">
            <a:avLst/>
          </a:prstGeom>
        </p:spPr>
      </p:pic>
      <p:sp>
        <p:nvSpPr>
          <p:cNvPr id="15" name="Rectangle 14">
            <a:extLst>
              <a:ext uri="{FF2B5EF4-FFF2-40B4-BE49-F238E27FC236}">
                <a16:creationId xmlns="" xmlns:a16="http://schemas.microsoft.com/office/drawing/2014/main" id="{CD6976D5-0916-4CA0-926A-5FC254F0D4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06" y="0"/>
            <a:ext cx="7571045" cy="6858000"/>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568C27D5-A5D1-42D2-84F3-41286DFD8135}"/>
              </a:ext>
            </a:extLst>
          </p:cNvPr>
          <p:cNvSpPr>
            <a:spLocks noGrp="1"/>
          </p:cNvSpPr>
          <p:nvPr>
            <p:ph type="title"/>
          </p:nvPr>
        </p:nvSpPr>
        <p:spPr>
          <a:xfrm>
            <a:off x="4728457" y="457280"/>
            <a:ext cx="7352867" cy="1431399"/>
          </a:xfrm>
        </p:spPr>
        <p:txBody>
          <a:bodyPr vert="horz" lIns="91440" tIns="45720" rIns="91440" bIns="45720" rtlCol="0" anchor="ctr">
            <a:normAutofit/>
          </a:bodyPr>
          <a:lstStyle/>
          <a:p>
            <a:pPr algn="ctr"/>
            <a:r>
              <a:rPr lang="pl-PL" dirty="0" smtClean="0">
                <a:solidFill>
                  <a:srgbClr val="FFFFFF"/>
                </a:solidFill>
              </a:rPr>
              <a:t>Staszic - najczynniejszy</a:t>
            </a:r>
            <a:r>
              <a:rPr lang="pl-PL" dirty="0">
                <a:solidFill>
                  <a:srgbClr val="FFFFFF"/>
                </a:solidFill>
                <a:ea typeface="+mj-lt"/>
                <a:cs typeface="+mj-lt"/>
              </a:rPr>
              <a:t>, najgorliwszy</a:t>
            </a:r>
            <a:endParaRPr lang="pl-PL" dirty="0">
              <a:solidFill>
                <a:srgbClr val="FFFFFF"/>
              </a:solidFill>
            </a:endParaRPr>
          </a:p>
          <a:p>
            <a:pPr algn="ctr"/>
            <a:r>
              <a:rPr lang="pl-PL" dirty="0">
                <a:solidFill>
                  <a:srgbClr val="FFFFFF"/>
                </a:solidFill>
                <a:ea typeface="+mj-lt"/>
                <a:cs typeface="+mj-lt"/>
              </a:rPr>
              <a:t>i najhojniejszy patriota</a:t>
            </a:r>
            <a:endParaRPr lang="pl-PL" dirty="0">
              <a:solidFill>
                <a:srgbClr val="FFFFFF"/>
              </a:solidFill>
            </a:endParaRPr>
          </a:p>
        </p:txBody>
      </p:sp>
      <p:pic>
        <p:nvPicPr>
          <p:cNvPr id="4" name="Obraz 4" descr="Obraz zawierający budynek, zewnętrzne, zegar, ulica&#10;&#10;Opis wygenerowany przy bardzo wysokim poziomie pewności">
            <a:extLst>
              <a:ext uri="{FF2B5EF4-FFF2-40B4-BE49-F238E27FC236}">
                <a16:creationId xmlns="" xmlns:a16="http://schemas.microsoft.com/office/drawing/2014/main" id="{336D55F0-C62A-4DE2-96E4-A595D11C0309}"/>
              </a:ext>
            </a:extLst>
          </p:cNvPr>
          <p:cNvPicPr>
            <a:picLocks noChangeAspect="1"/>
          </p:cNvPicPr>
          <p:nvPr/>
        </p:nvPicPr>
        <p:blipFill rotWithShape="1">
          <a:blip r:embed="rId4">
            <a:extLst>
              <a:ext uri="{837473B0-CC2E-450A-ABE3-18F120FF3D39}">
                <a1611:picAttrSrcUrl xmlns="" xmlns:a1611="http://schemas.microsoft.com/office/drawing/2016/11/main" r:id="rId5"/>
              </a:ext>
            </a:extLst>
          </a:blip>
          <a:srcRect t="12563" r="1" b="21162"/>
          <a:stretch/>
        </p:blipFill>
        <p:spPr>
          <a:xfrm>
            <a:off x="11" y="2608956"/>
            <a:ext cx="4560199" cy="4249043"/>
          </a:xfrm>
          <a:prstGeom prst="rect">
            <a:avLst/>
          </a:prstGeom>
        </p:spPr>
      </p:pic>
      <p:sp>
        <p:nvSpPr>
          <p:cNvPr id="17" name="Rectangle 16">
            <a:extLst>
              <a:ext uri="{FF2B5EF4-FFF2-40B4-BE49-F238E27FC236}">
                <a16:creationId xmlns="" xmlns:a16="http://schemas.microsoft.com/office/drawing/2014/main" id="{913A77A6-9F45-4FCF-921A-EE086155D7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30517" y="-460"/>
            <a:ext cx="9144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 xmlns:a16="http://schemas.microsoft.com/office/drawing/2014/main" id="{27A30D73-0B22-4FA7-B27B-C5C45FE2F0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9" y="2560620"/>
            <a:ext cx="4581144"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 xmlns:a16="http://schemas.microsoft.com/office/drawing/2014/main" id="{BC5CC18C-7536-4BA6-956B-99655D09C35D}"/>
              </a:ext>
            </a:extLst>
          </p:cNvPr>
          <p:cNvSpPr>
            <a:spLocks noGrp="1"/>
          </p:cNvSpPr>
          <p:nvPr>
            <p:ph idx="1"/>
          </p:nvPr>
        </p:nvSpPr>
        <p:spPr>
          <a:xfrm>
            <a:off x="5150440" y="2383069"/>
            <a:ext cx="6397545" cy="4180873"/>
          </a:xfrm>
        </p:spPr>
        <p:txBody>
          <a:bodyPr vert="horz" lIns="91440" tIns="45720" rIns="91440" bIns="45720" rtlCol="0" anchor="ctr">
            <a:noAutofit/>
          </a:bodyPr>
          <a:lstStyle/>
          <a:p>
            <a:pPr marL="0" indent="0" algn="just">
              <a:buNone/>
            </a:pPr>
            <a:r>
              <a:rPr lang="pl-PL" sz="2000" dirty="0">
                <a:solidFill>
                  <a:srgbClr val="FFFFFF"/>
                </a:solidFill>
                <a:latin typeface="Times New Roman"/>
                <a:ea typeface="+mn-lt"/>
                <a:cs typeface="+mn-lt"/>
              </a:rPr>
              <a:t>Po roku 1795, w czasie gdy Polski nie było już na mapie świata, Staszic mógł zająć się przede wszystkim działalnością na rzecz rozwoju gospodarczego terenów ojczystych oraz pracował naukowo. W 1802 Staszic osiadł na stałe w Warszawie, zostając członkiem prac Towarzystwa Przyjaciół Nauk. To właśnie on zainicjował </a:t>
            </a:r>
            <a:r>
              <a:rPr lang="pl-PL" sz="2000" dirty="0" smtClean="0">
                <a:solidFill>
                  <a:srgbClr val="FFFFFF"/>
                </a:solidFill>
                <a:latin typeface="Times New Roman"/>
                <a:ea typeface="+mn-lt"/>
                <a:cs typeface="+mn-lt"/>
              </a:rPr>
              <a:t>            i </a:t>
            </a:r>
            <a:r>
              <a:rPr lang="pl-PL" sz="2000" dirty="0">
                <a:solidFill>
                  <a:srgbClr val="FFFFFF"/>
                </a:solidFill>
                <a:latin typeface="Times New Roman"/>
                <a:ea typeface="+mn-lt"/>
                <a:cs typeface="+mn-lt"/>
              </a:rPr>
              <a:t>sfinansował powstanie pomnika Mikołaja Kopernika, ofiarując później Towarzystwu własną bibliotekę i zebrane skrupulatnie zbiory przyrodnicze. Kiedy organizacja borykała się z problemami finansowymi, Staszic ufundował jej gmach, czyli budynek zwany po dziś dzień pałacem Staszica. Zabierał tak często głos w sprawach istotnych, </a:t>
            </a:r>
            <a:r>
              <a:rPr lang="pl-PL" sz="2000" dirty="0" smtClean="0">
                <a:solidFill>
                  <a:srgbClr val="FFFFFF"/>
                </a:solidFill>
                <a:latin typeface="Times New Roman"/>
                <a:ea typeface="+mn-lt"/>
                <a:cs typeface="+mn-lt"/>
              </a:rPr>
              <a:t>            że </a:t>
            </a:r>
            <a:r>
              <a:rPr lang="pl-PL" sz="2000" dirty="0">
                <a:solidFill>
                  <a:srgbClr val="FFFFFF"/>
                </a:solidFill>
                <a:latin typeface="Times New Roman"/>
                <a:ea typeface="+mn-lt"/>
                <a:cs typeface="+mn-lt"/>
              </a:rPr>
              <a:t>w końcu obwołano go prezesem.</a:t>
            </a:r>
            <a:endParaRPr lang="pl-PL" sz="2000" dirty="0">
              <a:solidFill>
                <a:srgbClr val="FFFFFF"/>
              </a:solidFill>
              <a:latin typeface="Times New Roman"/>
              <a:cs typeface="Times New Roman"/>
            </a:endParaRPr>
          </a:p>
          <a:p>
            <a:pPr marL="305435" indent="-305435"/>
            <a:endParaRPr lang="pl-PL" sz="2000" dirty="0">
              <a:solidFill>
                <a:srgbClr val="FFFFFF"/>
              </a:solidFill>
              <a:latin typeface="Times New Roman"/>
              <a:cs typeface="Times New Roman"/>
            </a:endParaRPr>
          </a:p>
          <a:p>
            <a:pPr marL="305435" indent="-305435"/>
            <a:endParaRPr lang="pl-PL" dirty="0">
              <a:solidFill>
                <a:srgbClr val="FFFFFF"/>
              </a:solidFill>
              <a:latin typeface="Times New Roman"/>
              <a:cs typeface="Times New Roman"/>
            </a:endParaRPr>
          </a:p>
          <a:p>
            <a:pPr marL="305435" indent="-305435"/>
            <a:endParaRPr lang="pl-PL" dirty="0">
              <a:solidFill>
                <a:srgbClr val="FFFFFF"/>
              </a:solidFill>
              <a:latin typeface="Times New Roman"/>
              <a:cs typeface="Times New Roman"/>
            </a:endParaRPr>
          </a:p>
        </p:txBody>
      </p:sp>
      <p:sp>
        <p:nvSpPr>
          <p:cNvPr id="5" name="Strzałka: w lewo 4">
            <a:extLst>
              <a:ext uri="{FF2B5EF4-FFF2-40B4-BE49-F238E27FC236}">
                <a16:creationId xmlns="" xmlns:a16="http://schemas.microsoft.com/office/drawing/2014/main" id="{59687C68-0DB6-4E7F-8E65-97F3C75352EF}"/>
              </a:ext>
            </a:extLst>
          </p:cNvPr>
          <p:cNvSpPr/>
          <p:nvPr/>
        </p:nvSpPr>
        <p:spPr>
          <a:xfrm>
            <a:off x="4835270" y="6225158"/>
            <a:ext cx="5610225" cy="485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t>Pomnik Mikołaja Kopernika w Warszawie</a:t>
            </a:r>
          </a:p>
        </p:txBody>
      </p:sp>
    </p:spTree>
    <p:extLst>
      <p:ext uri="{BB962C8B-B14F-4D97-AF65-F5344CB8AC3E}">
        <p14:creationId xmlns:p14="http://schemas.microsoft.com/office/powerpoint/2010/main" val="39916895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TC103457464[[fn=Dividend]]</Template>
  <TotalTime>58</TotalTime>
  <Words>320</Words>
  <Application>Microsoft Office PowerPoint</Application>
  <PresentationFormat>Panoramiczny</PresentationFormat>
  <Paragraphs>67</Paragraphs>
  <Slides>15</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15</vt:i4>
      </vt:variant>
    </vt:vector>
  </HeadingPairs>
  <TitlesOfParts>
    <vt:vector size="21" baseType="lpstr">
      <vt:lpstr>Arial</vt:lpstr>
      <vt:lpstr>Comic Sans MS</vt:lpstr>
      <vt:lpstr>Gill Sans MT</vt:lpstr>
      <vt:lpstr>Times New Roman</vt:lpstr>
      <vt:lpstr>Wingdings 2</vt:lpstr>
      <vt:lpstr>Dividend</vt:lpstr>
      <vt:lpstr>Staszic znany I nieznany</vt:lpstr>
      <vt:lpstr>Prezentacja programu PowerPoint</vt:lpstr>
      <vt:lpstr>Życiorys  Stanisława  Wawrzyńca  Staszica </vt:lpstr>
      <vt:lpstr>   Pedagog  </vt:lpstr>
      <vt:lpstr>„Uwagi nad Życiem Jana Zamoyskiego” </vt:lpstr>
      <vt:lpstr>W ogniu zdarzeń przełomowych</vt:lpstr>
      <vt:lpstr>Miłość do Polski a służba nauce</vt:lpstr>
      <vt:lpstr>Genialny  Myśliciel</vt:lpstr>
      <vt:lpstr>Staszic - najczynniejszy, najgorliwszy i najhojniejszy patriota</vt:lpstr>
      <vt:lpstr>Pałac StaszicA   w warszawie</vt:lpstr>
      <vt:lpstr>Człowiek sukcesu</vt:lpstr>
      <vt:lpstr>Ciekawostki o Stanisławie Staszicu </vt:lpstr>
      <vt:lpstr>Jak  kochać  Ojczyznę  i jej służyć?                                                        cytaty Stanisława  Staszica</vt:lpstr>
      <vt:lpstr>Źródła  informacji  wykorzystanych  w  prezentacji:</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Krysia16</dc:creator>
  <cp:lastModifiedBy>Krysia</cp:lastModifiedBy>
  <cp:revision>41</cp:revision>
  <dcterms:created xsi:type="dcterms:W3CDTF">2020-04-19T12:30:19Z</dcterms:created>
  <dcterms:modified xsi:type="dcterms:W3CDTF">2020-04-24T08:59:11Z</dcterms:modified>
</cp:coreProperties>
</file>